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9"/>
  </p:notesMasterIdLst>
  <p:handoutMasterIdLst>
    <p:handoutMasterId r:id="rId60"/>
  </p:handoutMasterIdLst>
  <p:sldIdLst>
    <p:sldId id="567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586" r:id="rId22"/>
    <p:sldId id="587" r:id="rId23"/>
    <p:sldId id="588" r:id="rId24"/>
    <p:sldId id="589" r:id="rId25"/>
    <p:sldId id="590" r:id="rId26"/>
    <p:sldId id="591" r:id="rId27"/>
    <p:sldId id="592" r:id="rId28"/>
    <p:sldId id="593" r:id="rId29"/>
    <p:sldId id="594" r:id="rId30"/>
    <p:sldId id="595" r:id="rId31"/>
    <p:sldId id="596" r:id="rId32"/>
    <p:sldId id="597" r:id="rId33"/>
    <p:sldId id="598" r:id="rId34"/>
    <p:sldId id="599" r:id="rId35"/>
    <p:sldId id="600" r:id="rId36"/>
    <p:sldId id="601" r:id="rId37"/>
    <p:sldId id="602" r:id="rId38"/>
    <p:sldId id="603" r:id="rId39"/>
    <p:sldId id="604" r:id="rId40"/>
    <p:sldId id="605" r:id="rId41"/>
    <p:sldId id="606" r:id="rId42"/>
    <p:sldId id="607" r:id="rId43"/>
    <p:sldId id="608" r:id="rId44"/>
    <p:sldId id="609" r:id="rId45"/>
    <p:sldId id="610" r:id="rId46"/>
    <p:sldId id="611" r:id="rId47"/>
    <p:sldId id="612" r:id="rId48"/>
    <p:sldId id="613" r:id="rId49"/>
    <p:sldId id="614" r:id="rId50"/>
    <p:sldId id="615" r:id="rId51"/>
    <p:sldId id="616" r:id="rId52"/>
    <p:sldId id="617" r:id="rId53"/>
    <p:sldId id="618" r:id="rId54"/>
    <p:sldId id="619" r:id="rId55"/>
    <p:sldId id="620" r:id="rId56"/>
    <p:sldId id="621" r:id="rId57"/>
    <p:sldId id="568" r:id="rId58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3" d="100"/>
          <a:sy n="73" d="100"/>
        </p:scale>
        <p:origin x="1581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36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42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6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2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8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4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5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4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0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426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65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2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389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677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00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37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760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643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9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206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31E73-C7C5-466A-AD73-FEA1858868D8}" type="slidenum">
              <a:rPr lang="en-US"/>
              <a:pPr/>
              <a:t>35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Lets go through a motivating example of traditional points-to analysis in action.</a:t>
            </a:r>
          </a:p>
          <a:p>
            <a:endParaRPr lang="en-US"/>
          </a:p>
          <a:p>
            <a:r>
              <a:rPr lang="en-US"/>
              <a:t>We have some code: three variables x,y,z, and a pointer b pointing to x.</a:t>
            </a:r>
          </a:p>
          <a:p>
            <a:endParaRPr lang="en-US"/>
          </a:p>
          <a:p>
            <a:r>
              <a:rPr lang="en-US"/>
              <a:t>And lets say our goal is to decide to perform code motion on x = *a in the while loop.</a:t>
            </a:r>
          </a:p>
          <a:p>
            <a:endParaRPr lang="en-US"/>
          </a:p>
          <a:p>
            <a:r>
              <a:rPr lang="en-US"/>
              <a:t>Lets assume that the analysis is intialized with a pointing to undefined, and of course b pointing to x.</a:t>
            </a:r>
          </a:p>
          <a:p>
            <a:endParaRPr lang="en-US"/>
          </a:p>
          <a:p>
            <a:r>
              <a:rPr lang="en-US"/>
              <a:t>As the analysis proceeds, we first pass a conditional assignment of b to point to y---so now b maybe points to x and maybe points to y.</a:t>
            </a:r>
          </a:p>
          <a:p>
            <a:endParaRPr lang="en-US"/>
          </a:p>
          <a:p>
            <a:r>
              <a:rPr lang="en-US"/>
              <a:t>In the next if/else structure, we may either assign a to point to z, or else make it equal to b.   This really messes things up, so now a maybe points to x, y or z.</a:t>
            </a:r>
          </a:p>
          <a:p>
            <a:endParaRPr lang="en-US"/>
          </a:p>
          <a:p>
            <a:r>
              <a:rPr lang="en-US"/>
              <a:t>So we are unsure what a is pointing to, and must act conservatively.</a:t>
            </a:r>
          </a:p>
        </p:txBody>
      </p:sp>
    </p:spTree>
    <p:extLst>
      <p:ext uri="{BB962C8B-B14F-4D97-AF65-F5344CB8AC3E}">
        <p14:creationId xmlns:p14="http://schemas.microsoft.com/office/powerpoint/2010/main" val="5015873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952D7-A38A-42BD-BA63-95DD2E9B6011}" type="slidenum">
              <a:rPr lang="en-US"/>
              <a:pPr/>
              <a:t>36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Now lets revisit the example assuming a probabilistic points-to analysis, building a probabilistic points-to graph.</a:t>
            </a:r>
          </a:p>
          <a:p>
            <a:endParaRPr lang="en-US"/>
          </a:p>
          <a:p>
            <a:r>
              <a:rPr lang="en-US"/>
              <a:t>Assume we have edge-profile information that tells us that the first if is taken 10% of the time, and that the second if is taken 20% of the time.</a:t>
            </a:r>
          </a:p>
          <a:p>
            <a:r>
              <a:rPr lang="en-US"/>
              <a:t>We also assume the same initialization as before.</a:t>
            </a:r>
          </a:p>
          <a:p>
            <a:endParaRPr lang="en-US"/>
          </a:p>
          <a:p>
            <a:r>
              <a:rPr lang="en-US"/>
              <a:t>Now as we progress through the analysis, after the first if b points to y with a probability of .1, and thus to x with a prob of .9.</a:t>
            </a:r>
          </a:p>
          <a:p>
            <a:endParaRPr lang="en-US"/>
          </a:p>
          <a:p>
            <a:r>
              <a:rPr lang="en-US"/>
              <a:t>Similarly, after the if/else structure, with the proper multiplication we compute the probabilities that a is pointing to x, y, and z.  </a:t>
            </a:r>
          </a:p>
          <a:p>
            <a:endParaRPr lang="en-US"/>
          </a:p>
          <a:p>
            <a:r>
              <a:rPr lang="en-US"/>
              <a:t>Now when we consider the x=*a statement in the while loop, we know that it is 72% likely that a is pointing to x, and hence that the statement is loop invariant.  Hence we could consider a speculative optimization.</a:t>
            </a:r>
          </a:p>
        </p:txBody>
      </p:sp>
    </p:spTree>
    <p:extLst>
      <p:ext uri="{BB962C8B-B14F-4D97-AF65-F5344CB8AC3E}">
        <p14:creationId xmlns:p14="http://schemas.microsoft.com/office/powerpoint/2010/main" val="26243288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9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86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11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47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8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7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1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Heap merged</a:t>
            </a:r>
          </a:p>
          <a:p>
            <a:pPr lvl="1"/>
            <a:r>
              <a:rPr lang="en-US" sz="2400" dirty="0"/>
              <a:t>i.e. “no heap modeling”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Allocation site </a:t>
            </a:r>
            <a:r>
              <a:rPr lang="en-US" sz="2400" dirty="0"/>
              <a:t>(any call to </a:t>
            </a:r>
            <a:r>
              <a:rPr lang="en-US" sz="2400" dirty="0" err="1"/>
              <a:t>malloc</a:t>
            </a:r>
            <a:r>
              <a:rPr lang="en-US" sz="2400" dirty="0"/>
              <a:t>/</a:t>
            </a:r>
            <a:r>
              <a:rPr lang="en-US" sz="2400" dirty="0" err="1"/>
              <a:t>calloc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Consider each to be a unique location</a:t>
            </a:r>
          </a:p>
          <a:p>
            <a:pPr lvl="1"/>
            <a:r>
              <a:rPr lang="en-US" sz="2400" dirty="0"/>
              <a:t>Doesn’t differentiate between multiple objects allocated by the same allocation site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Shape analysis</a:t>
            </a:r>
          </a:p>
          <a:p>
            <a:pPr lvl="1"/>
            <a:r>
              <a:rPr lang="en-US" sz="2400" dirty="0"/>
              <a:t>Recognize linked lists, trees, DAGs, etc.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892300" y="5029200"/>
            <a:ext cx="1981200" cy="1371600"/>
            <a:chOff x="1008" y="2976"/>
            <a:chExt cx="1248" cy="864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008" y="3264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488" y="297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488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064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488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064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200" y="3360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1200" y="31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680" y="30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200" y="336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680" y="37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1680" y="34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965700" y="5537200"/>
            <a:ext cx="1524000" cy="304800"/>
            <a:chOff x="2976" y="3264"/>
            <a:chExt cx="960" cy="192"/>
          </a:xfrm>
        </p:grpSpPr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2976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360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44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16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552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06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3657600" cy="4876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>
                <a:solidFill>
                  <a:srgbClr val="0000FF"/>
                </a:solidFill>
              </a:rPr>
              <a:t>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12069" y="2490786"/>
            <a:ext cx="1600200" cy="304800"/>
            <a:chOff x="720" y="1392"/>
            <a:chExt cx="1008" cy="192"/>
          </a:xfrm>
          <a:solidFill>
            <a:srgbClr val="00FFFF"/>
          </a:solidFill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20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12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104" y="1392"/>
              <a:ext cx="43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0" dirty="0"/>
                <a:t>…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536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223394" y="2285999"/>
            <a:ext cx="2249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/>
              </a:rPr>
              <a:t>Elements are treated</a:t>
            </a:r>
          </a:p>
          <a:p>
            <a:r>
              <a:rPr lang="en-US" sz="1800" dirty="0">
                <a:latin typeface="Calibri"/>
              </a:rPr>
              <a:t>as </a:t>
            </a:r>
            <a:r>
              <a:rPr lang="en-US" sz="1800" dirty="0">
                <a:solidFill>
                  <a:srgbClr val="FF3399"/>
                </a:solidFill>
                <a:latin typeface="Calibri"/>
              </a:rPr>
              <a:t>individual locations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143000" y="3100386"/>
            <a:ext cx="3003138" cy="1063844"/>
            <a:chOff x="1143000" y="2795587"/>
            <a:chExt cx="3003138" cy="1063844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197869" y="3405187"/>
              <a:ext cx="304800" cy="3048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143000" y="2795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2197994" y="3213100"/>
              <a:ext cx="19481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array</a:t>
              </a:r>
            </a:p>
            <a:p>
              <a:r>
                <a:rPr lang="en-US" sz="1800" dirty="0">
                  <a:latin typeface="Calibri"/>
                </a:rPr>
                <a:t>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53050" y="4205286"/>
            <a:ext cx="3181350" cy="1241644"/>
            <a:chOff x="5353050" y="3900487"/>
            <a:chExt cx="3181350" cy="1241644"/>
          </a:xfrm>
        </p:grpSpPr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429250" y="464820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53050" y="39004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5876925" y="4495800"/>
              <a:ext cx="26574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structure 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53000" y="1523999"/>
            <a:ext cx="3886200" cy="4876801"/>
            <a:chOff x="4953000" y="1219200"/>
            <a:chExt cx="3886200" cy="4876801"/>
          </a:xfrm>
        </p:grpSpPr>
        <p:grpSp>
          <p:nvGrpSpPr>
            <p:cNvPr id="39" name="Group 38"/>
            <p:cNvGrpSpPr/>
            <p:nvPr/>
          </p:nvGrpSpPr>
          <p:grpSpPr>
            <a:xfrm>
              <a:off x="5435600" y="1995487"/>
              <a:ext cx="2757334" cy="1600200"/>
              <a:chOff x="5435600" y="1995487"/>
              <a:chExt cx="2757334" cy="1600200"/>
            </a:xfrm>
          </p:grpSpPr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 rot="5400000">
                <a:off x="4787900" y="2643187"/>
                <a:ext cx="1600200" cy="304800"/>
                <a:chOff x="720" y="1392"/>
                <a:chExt cx="1008" cy="192"/>
              </a:xfrm>
              <a:solidFill>
                <a:srgbClr val="FFFF00"/>
              </a:solidFill>
            </p:grpSpPr>
            <p:sp>
              <p:nvSpPr>
                <p:cNvPr id="16" name="Rectangle 12"/>
                <p:cNvSpPr>
                  <a:spLocks noChangeArrowheads="1"/>
                </p:cNvSpPr>
                <p:nvPr/>
              </p:nvSpPr>
              <p:spPr bwMode="auto">
                <a:xfrm>
                  <a:off x="720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13"/>
                <p:cNvSpPr>
                  <a:spLocks noChangeArrowheads="1"/>
                </p:cNvSpPr>
                <p:nvPr/>
              </p:nvSpPr>
              <p:spPr bwMode="auto">
                <a:xfrm>
                  <a:off x="912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392"/>
                  <a:ext cx="43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b="0"/>
                    <a:t>…</a:t>
                  </a:r>
                </a:p>
              </p:txBody>
            </p:sp>
            <p:sp>
              <p:nvSpPr>
                <p:cNvPr id="19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5943600" y="2048470"/>
                <a:ext cx="2249334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alibri"/>
                  </a:rPr>
                  <a:t>Elements are treated</a:t>
                </a:r>
              </a:p>
              <a:p>
                <a:r>
                  <a:rPr lang="en-US" sz="1800" dirty="0">
                    <a:latin typeface="Calibri"/>
                  </a:rPr>
                  <a:t>as </a:t>
                </a:r>
                <a:r>
                  <a:rPr lang="en-US" sz="1800" dirty="0">
                    <a:solidFill>
                      <a:srgbClr val="FF3399"/>
                    </a:solidFill>
                    <a:latin typeface="Calibri"/>
                  </a:rPr>
                  <a:t>individual locations</a:t>
                </a:r>
              </a:p>
              <a:p>
                <a:r>
                  <a:rPr lang="en-US" sz="1800" dirty="0">
                    <a:latin typeface="Calibri"/>
                  </a:rPr>
                  <a:t>(“field sensitive”)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953000" y="1219200"/>
              <a:ext cx="3886200" cy="4876801"/>
              <a:chOff x="4953000" y="1219200"/>
              <a:chExt cx="3886200" cy="4876801"/>
            </a:xfrm>
          </p:grpSpPr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4953000" y="1295400"/>
                <a:ext cx="0" cy="44958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5181600" y="1219200"/>
                <a:ext cx="3657600" cy="48768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Structures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893069" y="4243386"/>
            <a:ext cx="3375715" cy="1101944"/>
            <a:chOff x="893069" y="3938587"/>
            <a:chExt cx="3375715" cy="1101944"/>
          </a:xfrm>
        </p:grpSpPr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1143000" y="3938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893069" y="4548187"/>
              <a:ext cx="838200" cy="304800"/>
              <a:chOff x="1296" y="3216"/>
              <a:chExt cx="528" cy="192"/>
            </a:xfrm>
            <a:solidFill>
              <a:srgbClr val="00FFFF"/>
            </a:solidFill>
          </p:grpSpPr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1296" y="321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1488" y="3216"/>
                <a:ext cx="33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096394" y="4394200"/>
              <a:ext cx="21723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first element</a:t>
              </a:r>
            </a:p>
            <a:p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separate </a:t>
              </a:r>
              <a:r>
                <a:rPr lang="en-US" sz="1800" dirty="0">
                  <a:latin typeface="Calibri"/>
                </a:rPr>
                <a:t>from others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50269" y="4495800"/>
              <a:ext cx="34336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4F76190-B634-4389-BBE3-EC87118EE8A5}"/>
              </a:ext>
            </a:extLst>
          </p:cNvPr>
          <p:cNvSpPr txBox="1"/>
          <p:nvPr/>
        </p:nvSpPr>
        <p:spPr>
          <a:xfrm>
            <a:off x="3381563" y="6208066"/>
            <a:ext cx="3171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the tradeoffs?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840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 insensitive</a:t>
            </a:r>
          </a:p>
          <a:p>
            <a:pPr lvl="1"/>
            <a:r>
              <a:rPr lang="en-US" dirty="0"/>
              <a:t>The order of statements doesn’t matter</a:t>
            </a:r>
          </a:p>
          <a:p>
            <a:pPr lvl="2"/>
            <a:r>
              <a:rPr lang="en-US" dirty="0"/>
              <a:t>Result of analysis is the same regardless of statement order</a:t>
            </a:r>
          </a:p>
          <a:p>
            <a:pPr lvl="1"/>
            <a:r>
              <a:rPr lang="en-US" dirty="0"/>
              <a:t>Uses a single global state to store results as they are computed</a:t>
            </a:r>
          </a:p>
          <a:p>
            <a:pPr lvl="1"/>
            <a:r>
              <a:rPr lang="en-US" dirty="0"/>
              <a:t>Not very accurate</a:t>
            </a:r>
          </a:p>
          <a:p>
            <a:r>
              <a:rPr lang="en-US" dirty="0">
                <a:solidFill>
                  <a:srgbClr val="0000FF"/>
                </a:solidFill>
              </a:rPr>
              <a:t>Flow sensitive</a:t>
            </a:r>
          </a:p>
          <a:p>
            <a:pPr lvl="1"/>
            <a:r>
              <a:rPr lang="en-US" dirty="0"/>
              <a:t>The order of the statements matter</a:t>
            </a:r>
          </a:p>
          <a:p>
            <a:pPr lvl="1"/>
            <a:r>
              <a:rPr lang="en-US" dirty="0"/>
              <a:t>Need a control flow graph</a:t>
            </a:r>
          </a:p>
          <a:p>
            <a:pPr lvl="1"/>
            <a:r>
              <a:rPr lang="en-US" dirty="0"/>
              <a:t>Must store results for each program point</a:t>
            </a:r>
          </a:p>
          <a:p>
            <a:pPr lvl="1"/>
            <a:r>
              <a:rPr lang="en-US" dirty="0"/>
              <a:t>Improves accuracy</a:t>
            </a:r>
          </a:p>
          <a:p>
            <a:r>
              <a:rPr lang="en-US" dirty="0">
                <a:solidFill>
                  <a:srgbClr val="0000FF"/>
                </a:solidFill>
              </a:rPr>
              <a:t>Path sensitive</a:t>
            </a:r>
          </a:p>
          <a:p>
            <a:pPr lvl="1"/>
            <a:r>
              <a:rPr lang="en-US" dirty="0"/>
              <a:t>Each path in a control flow graph is considered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33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/>
              <a:t>(assuming allocation-site heap modeling)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03224" y="2133600"/>
            <a:ext cx="2492376" cy="2819400"/>
          </a:xfrm>
          <a:prstGeom prst="foldedCorner">
            <a:avLst>
              <a:gd name="adj" fmla="val 12500"/>
            </a:avLst>
          </a:prstGeom>
          <a:solidFill>
            <a:srgbClr val="FFFF00">
              <a:alpha val="3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2644776" cy="29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S1: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S2: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S3: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S4: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 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S5: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S6: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if(!c)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S7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 = *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54095" y="1600200"/>
            <a:ext cx="18455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Insensitive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 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046157" y="3124200"/>
            <a:ext cx="1663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046157" y="4572000"/>
            <a:ext cx="16444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Path 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7AA51B-375C-4916-B29F-973AD7587224}"/>
              </a:ext>
            </a:extLst>
          </p:cNvPr>
          <p:cNvSpPr/>
          <p:nvPr/>
        </p:nvSpPr>
        <p:spPr>
          <a:xfrm>
            <a:off x="4120312" y="1948934"/>
            <a:ext cx="3483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{heapS1, 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70921BE-E3B6-425A-BC0B-6884B081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346" y="2476869"/>
            <a:ext cx="473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(order doesn’t matter, union of all possibilities)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9071B7-0143-4BD4-9637-FB4158E5E4BC}"/>
              </a:ext>
            </a:extLst>
          </p:cNvPr>
          <p:cNvSpPr/>
          <p:nvPr/>
        </p:nvSpPr>
        <p:spPr>
          <a:xfrm>
            <a:off x="4100259" y="3478143"/>
            <a:ext cx="268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4DEBF39E-AA6E-4166-9FC1-E7C41514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984625"/>
            <a:ext cx="460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doesn’t know s5 &amp; s6 are exclusive)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E17E4F-8144-44E4-8712-8FA0F55505C2}"/>
              </a:ext>
            </a:extLst>
          </p:cNvPr>
          <p:cNvSpPr/>
          <p:nvPr/>
        </p:nvSpPr>
        <p:spPr>
          <a:xfrm>
            <a:off x="4128333" y="488846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C89E4E3E-FF0A-4F80-8FE0-1FCB8AE56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030" y="5428079"/>
            <a:ext cx="393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knows s5 &amp; s6 are exclusive)</a:t>
            </a:r>
          </a:p>
        </p:txBody>
      </p:sp>
    </p:spTree>
    <p:extLst>
      <p:ext uri="{BB962C8B-B14F-4D97-AF65-F5344CB8AC3E}">
        <p14:creationId xmlns:p14="http://schemas.microsoft.com/office/powerpoint/2010/main" val="10081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33400" y="2895600"/>
            <a:ext cx="1789272" cy="2062103"/>
            <a:chOff x="533400" y="2895600"/>
            <a:chExt cx="1789272" cy="2062103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33400" y="2978150"/>
              <a:ext cx="1752600" cy="1974849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789272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a, b,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S2: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&amp;a;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S3: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06679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Context insensitive/sensitive</a:t>
            </a:r>
          </a:p>
          <a:p>
            <a:pPr lvl="1"/>
            <a:r>
              <a:rPr lang="en-US" dirty="0"/>
              <a:t>whether to consider </a:t>
            </a:r>
            <a:r>
              <a:rPr lang="en-US" dirty="0">
                <a:solidFill>
                  <a:srgbClr val="FF3399"/>
                </a:solidFill>
              </a:rPr>
              <a:t>different calling contexts</a:t>
            </a:r>
          </a:p>
          <a:p>
            <a:pPr lvl="1"/>
            <a:r>
              <a:rPr lang="en-US" dirty="0"/>
              <a:t>e.g., what are the possibilities for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S6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71800" y="2286000"/>
            <a:ext cx="1542410" cy="1658937"/>
            <a:chOff x="2971800" y="2286000"/>
            <a:chExt cx="1542410" cy="1658937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971800" y="2368550"/>
              <a:ext cx="1524000" cy="15763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971800" y="2286000"/>
              <a:ext cx="1542410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&amp;b;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S5: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55900" y="4287837"/>
            <a:ext cx="1893888" cy="1511301"/>
            <a:chOff x="2755900" y="4287837"/>
            <a:chExt cx="1893888" cy="1511301"/>
          </a:xfrm>
        </p:grpSpPr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2755900" y="4375150"/>
              <a:ext cx="1663700" cy="1423988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794000" y="4287837"/>
              <a:ext cx="1855788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</a:rPr>
                <a:t>S6</a:t>
              </a:r>
              <a:r>
                <a:rPr lang="en-US" sz="1600" b="1" i="1" dirty="0">
                  <a:latin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600200" y="2743200"/>
            <a:ext cx="1447800" cy="1295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953000" y="2449512"/>
            <a:ext cx="2030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Insensitive: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953000" y="4050268"/>
            <a:ext cx="1874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</a:t>
            </a:r>
            <a:r>
              <a:rPr lang="en-US" u="sng" dirty="0">
                <a:solidFill>
                  <a:srgbClr val="0000FF"/>
                </a:solidFill>
                <a:latin typeface="Calibri"/>
              </a:rPr>
              <a:t>S</a:t>
            </a:r>
            <a:r>
              <a:rPr lang="en-US" b="0" u="sng" dirty="0">
                <a:solidFill>
                  <a:srgbClr val="0000FF"/>
                </a:solidFill>
                <a:latin typeface="Calibri"/>
              </a:rPr>
              <a:t>ensitive:</a:t>
            </a: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1600200" y="4572000"/>
            <a:ext cx="1295400" cy="152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3429000" y="3581400"/>
            <a:ext cx="228600" cy="9906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CF4334-1E00-4A6E-9A79-F2BDAEBA5948}"/>
              </a:ext>
            </a:extLst>
          </p:cNvPr>
          <p:cNvSpPr/>
          <p:nvPr/>
        </p:nvSpPr>
        <p:spPr>
          <a:xfrm>
            <a:off x="5167349" y="2861231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</a:t>
            </a:r>
            <a:r>
              <a:rPr lang="en-US" altLang="en-US" dirty="0" err="1">
                <a:solidFill>
                  <a:srgbClr val="009900"/>
                </a:solidFill>
              </a:rPr>
              <a:t>a,b</a:t>
            </a:r>
            <a:r>
              <a:rPr lang="en-US" altLang="en-US" dirty="0">
                <a:solidFill>
                  <a:srgbClr val="009900"/>
                </a:solidFill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6DDFA7-4BD0-41E2-A335-11814D8113C9}"/>
              </a:ext>
            </a:extLst>
          </p:cNvPr>
          <p:cNvSpPr/>
          <p:nvPr/>
        </p:nvSpPr>
        <p:spPr>
          <a:xfrm>
            <a:off x="5105400" y="4572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Called from S5:p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{b}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Called from S3:p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{a}</a:t>
            </a:r>
          </a:p>
        </p:txBody>
      </p:sp>
    </p:spTree>
    <p:extLst>
      <p:ext uri="{BB962C8B-B14F-4D97-AF65-F5344CB8AC3E}">
        <p14:creationId xmlns:p14="http://schemas.microsoft.com/office/powerpoint/2010/main" val="36845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1" grpId="0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Alias Analysis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Points-to analysis in almost linear time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Steensgaard</a:t>
            </a:r>
            <a:r>
              <a:rPr lang="en-US" sz="2900" dirty="0"/>
              <a:t>, POPL 1996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Program Analysis and Specialization for the C Programming Language</a:t>
            </a:r>
            <a:r>
              <a:rPr lang="en-US" sz="2900" i="1" dirty="0"/>
              <a:t>”</a:t>
            </a:r>
            <a:r>
              <a:rPr lang="en-US" sz="2900" dirty="0"/>
              <a:t>,  Andersen, Technical Report,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Context-sensitive </a:t>
            </a:r>
            <a:r>
              <a:rPr lang="en-US" sz="2900" i="1" dirty="0" err="1">
                <a:solidFill>
                  <a:srgbClr val="0000FF"/>
                </a:solidFill>
              </a:rPr>
              <a:t>interprocedural</a:t>
            </a:r>
            <a:r>
              <a:rPr lang="en-US" sz="2900" i="1" dirty="0">
                <a:solidFill>
                  <a:srgbClr val="0000FF"/>
                </a:solidFill>
              </a:rPr>
              <a:t> points-to analysis in the presence of 	function pointers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Emami</a:t>
            </a:r>
            <a:r>
              <a:rPr lang="en-US" sz="2900" dirty="0"/>
              <a:t> et al., PLDI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Pointer analysis: haven't we solved this problem yet?</a:t>
            </a:r>
            <a:r>
              <a:rPr lang="en-US" sz="2900" i="1" dirty="0"/>
              <a:t>”</a:t>
            </a:r>
            <a:r>
              <a:rPr lang="en-US" sz="2900" dirty="0"/>
              <a:t>, Hind, PASTE 2001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Which pointer analysis should I use?</a:t>
            </a:r>
            <a:r>
              <a:rPr lang="en-US" sz="2900" i="1" dirty="0"/>
              <a:t>”</a:t>
            </a:r>
            <a:r>
              <a:rPr lang="en-US" sz="2900" dirty="0"/>
              <a:t>, Hind et al., ISSTA 2000</a:t>
            </a:r>
          </a:p>
          <a:p>
            <a:r>
              <a:rPr lang="en-US" sz="2900" dirty="0"/>
              <a:t>…</a:t>
            </a:r>
          </a:p>
          <a:p>
            <a:endParaRPr lang="en-CA" sz="2900" dirty="0"/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Introspective analysis: context-sensitivity, across the board</a:t>
            </a:r>
            <a:r>
              <a:rPr lang="en-US" sz="2900" dirty="0"/>
              <a:t>”, </a:t>
            </a:r>
            <a:r>
              <a:rPr lang="en-US" sz="2900" dirty="0" err="1"/>
              <a:t>Smaragdakiset</a:t>
            </a:r>
            <a:r>
              <a:rPr lang="en-US" sz="2900" dirty="0"/>
              <a:t> al., PLDI 2014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Sparse flow-sensitive pointer analysis for multithreaded programs</a:t>
            </a:r>
            <a:r>
              <a:rPr lang="en-US" sz="2900" dirty="0"/>
              <a:t>”, Sui et al., CGO 2016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Symbolic range analysis of pointers</a:t>
            </a:r>
            <a:r>
              <a:rPr lang="en-US" sz="2900" dirty="0"/>
              <a:t>”, </a:t>
            </a:r>
            <a:r>
              <a:rPr lang="en-US" sz="2900" dirty="0" err="1"/>
              <a:t>Paisanteet</a:t>
            </a:r>
            <a:r>
              <a:rPr lang="en-US" sz="2900" dirty="0"/>
              <a:t> al., CGO 2016</a:t>
            </a:r>
          </a:p>
          <a:p>
            <a:endParaRPr lang="en-US" sz="29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81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Basic, fast, ultra-conservative algorithm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context-insensitive</a:t>
            </a:r>
          </a:p>
          <a:p>
            <a:pPr lvl="1"/>
            <a:r>
              <a:rPr lang="en-US" dirty="0"/>
              <a:t>often used in production compilers</a:t>
            </a:r>
          </a:p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Generate the set of all variables whose addresses are assigned to another variable.</a:t>
            </a:r>
          </a:p>
          <a:p>
            <a:pPr lvl="1"/>
            <a:r>
              <a:rPr lang="en-US" dirty="0"/>
              <a:t>Assume that any pointer can potentially point to any variable in that set.</a:t>
            </a:r>
          </a:p>
          <a:p>
            <a:r>
              <a:rPr lang="en-US" u="sng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O(n) - linear in size of program</a:t>
            </a:r>
          </a:p>
          <a:p>
            <a:r>
              <a:rPr lang="en-US" u="sng" dirty="0">
                <a:solidFill>
                  <a:srgbClr val="0000FF"/>
                </a:solidFill>
              </a:rPr>
              <a:t>Accuracy</a:t>
            </a:r>
            <a:r>
              <a:rPr lang="en-US" dirty="0"/>
              <a:t>: very imprecise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2C103A8-31DB-43EC-8958-A0E45A0E83C1}"/>
              </a:ext>
            </a:extLst>
          </p:cNvPr>
          <p:cNvSpPr/>
          <p:nvPr/>
        </p:nvSpPr>
        <p:spPr>
          <a:xfrm>
            <a:off x="2438400" y="5342832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 p, heap_S4, heap_S6, q, heap_S8, local}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3715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iterative </a:t>
            </a:r>
          </a:p>
          <a:p>
            <a:r>
              <a:rPr lang="en-US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one </a:t>
            </a:r>
            <a:r>
              <a:rPr lang="en-US" dirty="0">
                <a:solidFill>
                  <a:srgbClr val="FF3399"/>
                </a:solidFill>
              </a:rPr>
              <a:t>points-to</a:t>
            </a:r>
            <a:r>
              <a:rPr lang="en-US" dirty="0"/>
              <a:t> graph for entire program</a:t>
            </a:r>
          </a:p>
          <a:p>
            <a:pPr lvl="1"/>
            <a:r>
              <a:rPr lang="en-US" dirty="0"/>
              <a:t>each node represents exactly one location</a:t>
            </a:r>
          </a:p>
          <a:p>
            <a:r>
              <a:rPr lang="en-US" dirty="0"/>
              <a:t>For each statement, build the </a:t>
            </a:r>
            <a:r>
              <a:rPr lang="en-US" dirty="0">
                <a:solidFill>
                  <a:srgbClr val="0000FF"/>
                </a:solidFill>
              </a:rPr>
              <a:t>points-to </a:t>
            </a:r>
            <a:r>
              <a:rPr lang="en-US" dirty="0"/>
              <a:t>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Iterate </a:t>
            </a:r>
            <a:r>
              <a:rPr lang="en-US" dirty="0">
                <a:solidFill>
                  <a:srgbClr val="0000FF"/>
                </a:solidFill>
              </a:rPr>
              <a:t>until graph no longer changes</a:t>
            </a:r>
          </a:p>
          <a:p>
            <a:r>
              <a:rPr lang="en-US" dirty="0"/>
              <a:t>Worst case </a:t>
            </a:r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</a:t>
            </a:r>
            <a:r>
              <a:rPr lang="en-US" baseline="30000" dirty="0">
                <a:solidFill>
                  <a:srgbClr val="FF3399"/>
                </a:solidFill>
              </a:rPr>
              <a:t>3</a:t>
            </a:r>
            <a:r>
              <a:rPr lang="en-US" dirty="0">
                <a:solidFill>
                  <a:srgbClr val="FF3399"/>
                </a:solidFill>
              </a:rPr>
              <a:t>)</a:t>
            </a:r>
            <a:r>
              <a:rPr lang="en-US" dirty="0"/>
              <a:t>, where n = program size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Group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874822"/>
              </p:ext>
            </p:extLst>
          </p:nvPr>
        </p:nvGraphicFramePr>
        <p:xfrm>
          <a:off x="1371600" y="2971800"/>
          <a:ext cx="5791200" cy="2286000"/>
        </p:xfrm>
        <a:graphic>
          <a:graphicData uri="http://schemas.openxmlformats.org/drawingml/2006/table">
            <a:tbl>
              <a:tblPr/>
              <a:tblGrid>
                <a:gridCol w="103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&amp;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0216271-7EAE-4EAC-B37A-000A9F1FF458}"/>
              </a:ext>
            </a:extLst>
          </p:cNvPr>
          <p:cNvSpPr/>
          <p:nvPr/>
        </p:nvSpPr>
        <p:spPr>
          <a:xfrm>
            <a:off x="2286000" y="5302846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DF1D97-CC60-4F3A-8B0F-EFEDDEE2E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311" y="4338362"/>
            <a:ext cx="3549289" cy="235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382000" cy="4572000"/>
          </a:xfrm>
        </p:spPr>
        <p:txBody>
          <a:bodyPr>
            <a:normAutofit/>
          </a:bodyPr>
          <a:lstStyle/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Basics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Design Options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Algorithms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Using BDDs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Probabilistic Pointer Analysis</a:t>
            </a:r>
          </a:p>
          <a:p>
            <a:pPr marL="914400" indent="-400050">
              <a:buFont typeface="Arial" pitchFamily="34" charset="0"/>
              <a:buChar char="•"/>
            </a:pPr>
            <a:endParaRPr lang="en-US" dirty="0"/>
          </a:p>
          <a:p>
            <a:pPr marL="51435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z="1800" smtClean="0"/>
              <a:pPr/>
              <a:t>2</a:t>
            </a:fld>
            <a:endParaRPr lang="en-US" sz="18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CB22A0-752A-4B59-94A3-4CD2EFE747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56558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</a:p>
          <a:p>
            <a:r>
              <a:rPr lang="en-US" u="sng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compact points-to </a:t>
            </a:r>
            <a:r>
              <a:rPr lang="en-US" dirty="0"/>
              <a:t>graph for entire program</a:t>
            </a:r>
          </a:p>
          <a:p>
            <a:pPr lvl="2"/>
            <a:r>
              <a:rPr lang="en-US" dirty="0"/>
              <a:t>each node can represent </a:t>
            </a:r>
            <a:r>
              <a:rPr lang="en-US" dirty="0">
                <a:solidFill>
                  <a:srgbClr val="FF3399"/>
                </a:solidFill>
              </a:rPr>
              <a:t>multiple locations</a:t>
            </a:r>
          </a:p>
          <a:p>
            <a:pPr lvl="2"/>
            <a:r>
              <a:rPr lang="en-US" dirty="0"/>
              <a:t>but </a:t>
            </a:r>
            <a:r>
              <a:rPr lang="en-US" dirty="0">
                <a:solidFill>
                  <a:srgbClr val="0000FF"/>
                </a:solidFill>
              </a:rPr>
              <a:t>can only point to one other node </a:t>
            </a:r>
          </a:p>
          <a:p>
            <a:pPr lvl="3"/>
            <a:r>
              <a:rPr lang="en-US" dirty="0"/>
              <a:t>i.e. every node has a </a:t>
            </a:r>
            <a:r>
              <a:rPr lang="en-US" dirty="0">
                <a:solidFill>
                  <a:srgbClr val="0000FF"/>
                </a:solidFill>
              </a:rPr>
              <a:t>fan-out of 1 or 0</a:t>
            </a:r>
          </a:p>
          <a:p>
            <a:r>
              <a:rPr lang="en-US" i="1" dirty="0">
                <a:solidFill>
                  <a:srgbClr val="FF3399"/>
                </a:solidFill>
              </a:rPr>
              <a:t>union-find</a:t>
            </a:r>
            <a:r>
              <a:rPr lang="en-US" dirty="0"/>
              <a:t> data structure implements fan-out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unioning</a:t>
            </a:r>
            <a:r>
              <a:rPr lang="en-US" dirty="0"/>
              <a:t>” while finding </a:t>
            </a:r>
            <a:r>
              <a:rPr lang="en-US" dirty="0">
                <a:solidFill>
                  <a:srgbClr val="0000FF"/>
                </a:solidFill>
              </a:rPr>
              <a:t>eliminates need to iterate</a:t>
            </a:r>
          </a:p>
          <a:p>
            <a:r>
              <a:rPr lang="en-US" u="sng" dirty="0">
                <a:solidFill>
                  <a:srgbClr val="0000FF"/>
                </a:solidFill>
              </a:rPr>
              <a:t>Worst case 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O(n)</a:t>
            </a:r>
          </a:p>
          <a:p>
            <a:r>
              <a:rPr lang="en-US" u="sng" dirty="0">
                <a:solidFill>
                  <a:srgbClr val="0000FF"/>
                </a:solidFill>
              </a:rPr>
              <a:t>Precision</a:t>
            </a:r>
            <a:r>
              <a:rPr lang="en-US" dirty="0"/>
              <a:t>: less precise than Andersen’s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BC89E25-5039-42B3-AF84-A2AD098F4514}"/>
              </a:ext>
            </a:extLst>
          </p:cNvPr>
          <p:cNvSpPr/>
          <p:nvPr/>
        </p:nvSpPr>
        <p:spPr>
          <a:xfrm>
            <a:off x="2208298" y="5320731"/>
            <a:ext cx="1373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heap_S6,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1812E-C0C9-4D16-BA55-6702F97AF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66409"/>
            <a:ext cx="3425059" cy="12489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E3D675-4002-4E16-8903-D6855A735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974185"/>
            <a:ext cx="1918125" cy="5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Flow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22098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s9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5105400" y="5181600"/>
            <a:ext cx="220980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DFEFD9-1E1B-408B-BBD7-30718500FE8E}"/>
              </a:ext>
            </a:extLst>
          </p:cNvPr>
          <p:cNvSpPr/>
          <p:nvPr/>
        </p:nvSpPr>
        <p:spPr>
          <a:xfrm>
            <a:off x="2215950" y="5319295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{heap_S4}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E74089-D613-4650-8276-0449877F9D76}"/>
              </a:ext>
            </a:extLst>
          </p:cNvPr>
          <p:cNvSpPr/>
          <p:nvPr/>
        </p:nvSpPr>
        <p:spPr>
          <a:xfrm>
            <a:off x="5867400" y="5265882"/>
            <a:ext cx="166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{local, heap_s1}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Analysis Using BDDs: </a:t>
            </a:r>
            <a:br>
              <a:rPr lang="en-US" dirty="0"/>
            </a:br>
            <a:r>
              <a:rPr lang="en-US" dirty="0"/>
              <a:t>Binary Decision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0000FF"/>
                </a:solidFill>
              </a:rPr>
              <a:t>“Cloning-based context-sensitive pointer alias analysis using binary decision diagrams”</a:t>
            </a:r>
            <a:r>
              <a:rPr lang="en-US" dirty="0"/>
              <a:t>, Whaley and Lam, PLDI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“Symbolic pointer analysis revisited”</a:t>
            </a:r>
            <a:r>
              <a:rPr lang="en-US" dirty="0"/>
              <a:t>, Zhu and </a:t>
            </a:r>
            <a:r>
              <a:rPr lang="en-US" dirty="0" err="1"/>
              <a:t>Calman</a:t>
            </a:r>
            <a:r>
              <a:rPr lang="en-US" dirty="0"/>
              <a:t>, PDLI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“Points-to analysis using BDDs”</a:t>
            </a:r>
            <a:r>
              <a:rPr lang="en-US" dirty="0"/>
              <a:t>, </a:t>
            </a:r>
            <a:r>
              <a:rPr lang="en-US" dirty="0" err="1"/>
              <a:t>Berndl</a:t>
            </a:r>
            <a:r>
              <a:rPr lang="en-US" dirty="0"/>
              <a:t> et al, PDLI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0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Decision Diagram (BDD)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Picture 3" descr="BD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3" y="1800225"/>
            <a:ext cx="6162675" cy="2719387"/>
          </a:xfrm>
          <a:prstGeom prst="rect">
            <a:avLst/>
          </a:prstGeom>
          <a:noFill/>
        </p:spPr>
      </p:pic>
      <p:pic>
        <p:nvPicPr>
          <p:cNvPr id="8" name="Picture 4" descr="BDD_si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7788" y="1295400"/>
            <a:ext cx="2547937" cy="3249612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41425" y="4649787"/>
            <a:ext cx="2100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Binary Decision Tree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64125" y="4611687"/>
            <a:ext cx="12618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Truth Table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261225" y="4611687"/>
            <a:ext cx="595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BDD</a:t>
            </a:r>
          </a:p>
        </p:txBody>
      </p:sp>
    </p:spTree>
    <p:extLst>
      <p:ext uri="{BB962C8B-B14F-4D97-AF65-F5344CB8AC3E}">
        <p14:creationId xmlns:p14="http://schemas.microsoft.com/office/powerpoint/2010/main" val="4219474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BDD-Based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a </a:t>
            </a:r>
            <a:r>
              <a:rPr lang="en-US" dirty="0">
                <a:solidFill>
                  <a:srgbClr val="FF3399"/>
                </a:solidFill>
              </a:rPr>
              <a:t>BDD</a:t>
            </a:r>
            <a:r>
              <a:rPr lang="en-US" dirty="0"/>
              <a:t> to represent </a:t>
            </a:r>
            <a:r>
              <a:rPr lang="en-US" dirty="0">
                <a:solidFill>
                  <a:srgbClr val="FF3399"/>
                </a:solidFill>
              </a:rPr>
              <a:t>transfer functions </a:t>
            </a:r>
          </a:p>
          <a:p>
            <a:pPr lvl="1"/>
            <a:r>
              <a:rPr lang="en-US" dirty="0"/>
              <a:t>encode </a:t>
            </a:r>
            <a:r>
              <a:rPr lang="en-US" dirty="0">
                <a:solidFill>
                  <a:srgbClr val="0000FF"/>
                </a:solidFill>
              </a:rPr>
              <a:t>procedure</a:t>
            </a:r>
            <a:r>
              <a:rPr lang="en-US" dirty="0"/>
              <a:t> as a </a:t>
            </a:r>
            <a:r>
              <a:rPr lang="en-US" dirty="0">
                <a:solidFill>
                  <a:srgbClr val="0000FF"/>
                </a:solidFill>
              </a:rPr>
              <a:t>function of its calling context</a:t>
            </a:r>
          </a:p>
          <a:p>
            <a:pPr lvl="1"/>
            <a:r>
              <a:rPr lang="en-US" dirty="0"/>
              <a:t>compact and efficient representation</a:t>
            </a:r>
          </a:p>
          <a:p>
            <a:r>
              <a:rPr lang="en-US" dirty="0"/>
              <a:t>Perform </a:t>
            </a:r>
            <a:r>
              <a:rPr lang="en-US" dirty="0">
                <a:solidFill>
                  <a:srgbClr val="FF3399"/>
                </a:solidFill>
              </a:rPr>
              <a:t>context-sensitive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inter-procedural</a:t>
            </a:r>
            <a:r>
              <a:rPr lang="en-US" dirty="0"/>
              <a:t> analysis</a:t>
            </a:r>
          </a:p>
          <a:p>
            <a:pPr lvl="1"/>
            <a:r>
              <a:rPr lang="en-US" dirty="0"/>
              <a:t>similar to dataflow analysis</a:t>
            </a:r>
          </a:p>
          <a:p>
            <a:pPr lvl="1"/>
            <a:r>
              <a:rPr lang="en-US" dirty="0"/>
              <a:t>but across the procedure call graph</a:t>
            </a:r>
          </a:p>
          <a:p>
            <a:r>
              <a:rPr lang="en-US" dirty="0">
                <a:solidFill>
                  <a:srgbClr val="0000FF"/>
                </a:solidFill>
              </a:rPr>
              <a:t>Gives accurate results</a:t>
            </a:r>
          </a:p>
          <a:p>
            <a:pPr lvl="1"/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scales up to large programs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FF3399"/>
                </a:solidFill>
              </a:rPr>
              <a:t>“A Probabilistic Pointer Analysis for Speculative Optimizations”</a:t>
            </a:r>
            <a:r>
              <a:rPr lang="en-US" dirty="0"/>
              <a:t>, </a:t>
            </a:r>
            <a:r>
              <a:rPr lang="en-US" dirty="0" err="1"/>
              <a:t>DaSilva</a:t>
            </a:r>
            <a:r>
              <a:rPr lang="en-US" dirty="0"/>
              <a:t> and </a:t>
            </a:r>
            <a:r>
              <a:rPr lang="en-US" dirty="0" err="1"/>
              <a:t>Steffan</a:t>
            </a:r>
            <a:r>
              <a:rPr lang="en-US" dirty="0"/>
              <a:t>, ASPLOS 2006</a:t>
            </a:r>
          </a:p>
          <a:p>
            <a:r>
              <a:rPr lang="en-US" i="1" dirty="0">
                <a:solidFill>
                  <a:srgbClr val="0000FF"/>
                </a:solidFill>
              </a:rPr>
              <a:t>“Compiler support for speculative multithreading architecture with probabilistic points-to analysis”</a:t>
            </a:r>
            <a:r>
              <a:rPr lang="en-US" dirty="0"/>
              <a:t>, </a:t>
            </a:r>
            <a:r>
              <a:rPr lang="en-US" dirty="0" err="1"/>
              <a:t>Shen</a:t>
            </a:r>
            <a:r>
              <a:rPr lang="en-US" dirty="0"/>
              <a:t> et al., </a:t>
            </a:r>
            <a:r>
              <a:rPr lang="en-US" dirty="0" err="1"/>
              <a:t>PPoPP</a:t>
            </a:r>
            <a:r>
              <a:rPr lang="en-US" dirty="0"/>
              <a:t> 2003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Alias Analysis for Executable Code”</a:t>
            </a:r>
            <a:r>
              <a:rPr lang="en-US" dirty="0"/>
              <a:t>, Fernandez and </a:t>
            </a:r>
            <a:r>
              <a:rPr lang="en-US" dirty="0" err="1"/>
              <a:t>Espasa</a:t>
            </a:r>
            <a:r>
              <a:rPr lang="en-US" dirty="0"/>
              <a:t>, PACT 2002</a:t>
            </a:r>
          </a:p>
          <a:p>
            <a:r>
              <a:rPr lang="en-US" i="1" dirty="0">
                <a:solidFill>
                  <a:srgbClr val="0000FF"/>
                </a:solidFill>
              </a:rPr>
              <a:t>“A General Compiler Framework for Speculative Optimizations Using Data Speculative Code Motion”</a:t>
            </a:r>
            <a:r>
              <a:rPr lang="en-US" dirty="0"/>
              <a:t>, Dai et al., CGO 2005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register promotion using Advanced Load Address Table (ALAT)”</a:t>
            </a:r>
            <a:r>
              <a:rPr lang="en-US" dirty="0"/>
              <a:t>, Lin et al., CGO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41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Analysis: Yes, No, &amp; Maybe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Do pointers a and b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r>
              <a:rPr lang="en-US" dirty="0">
                <a:solidFill>
                  <a:srgbClr val="0000FF"/>
                </a:solidFill>
              </a:rPr>
              <a:t>How can we optimize the “</a:t>
            </a:r>
            <a:r>
              <a:rPr lang="en-US" dirty="0">
                <a:solidFill>
                  <a:srgbClr val="FF3399"/>
                </a:solidFill>
              </a:rPr>
              <a:t>maybe</a:t>
            </a:r>
            <a:r>
              <a:rPr lang="en-US" dirty="0">
                <a:solidFill>
                  <a:srgbClr val="0000FF"/>
                </a:solidFill>
              </a:rPr>
              <a:t>” cases?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44600"/>
              <a:chOff x="2171" y="1441"/>
              <a:chExt cx="1285" cy="830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7634288" y="3581400"/>
            <a:ext cx="1498600" cy="1219200"/>
            <a:chOff x="4809" y="2256"/>
            <a:chExt cx="944" cy="768"/>
          </a:xfrm>
        </p:grpSpPr>
        <p:pic>
          <p:nvPicPr>
            <p:cNvPr id="21" name="Picture 23" descr="MCj03710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2256"/>
              <a:ext cx="665" cy="768"/>
            </a:xfrm>
            <a:prstGeom prst="rect">
              <a:avLst/>
            </a:prstGeom>
            <a:noFill/>
          </p:spPr>
        </p:pic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 rot="1500000">
              <a:off x="4809" y="2294"/>
              <a:ext cx="419" cy="123"/>
            </a:xfrm>
            <a:prstGeom prst="rightArrow">
              <a:avLst>
                <a:gd name="adj1" fmla="val 50000"/>
                <a:gd name="adj2" fmla="val 85163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56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Speculate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r>
              <a:rPr lang="en-US" sz="2400" dirty="0"/>
              <a:t>Implement a </a:t>
            </a:r>
            <a:r>
              <a:rPr lang="en-US" sz="2400" dirty="0">
                <a:solidFill>
                  <a:srgbClr val="FF3399"/>
                </a:solidFill>
              </a:rPr>
              <a:t>potentially unsafe</a:t>
            </a:r>
            <a:r>
              <a:rPr lang="en-US" sz="2400" dirty="0"/>
              <a:t> optimization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Verify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Recover</a:t>
            </a:r>
            <a:r>
              <a:rPr lang="en-US" sz="2400" dirty="0"/>
              <a:t> if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Picture 4" descr="MCj02543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"/>
            <a:ext cx="1411061" cy="762000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609600" y="2209800"/>
            <a:ext cx="2590800" cy="3200400"/>
            <a:chOff x="609600" y="2209800"/>
            <a:chExt cx="2590800" cy="3200400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609600" y="2209800"/>
              <a:ext cx="2590800" cy="32004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74107" y="2209800"/>
              <a:ext cx="2526293" cy="224676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*a;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29000" y="3276600"/>
            <a:ext cx="1981201" cy="1476190"/>
            <a:chOff x="3429000" y="3276600"/>
            <a:chExt cx="1981201" cy="1476190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782061" y="3588795"/>
              <a:ext cx="1628140" cy="367739"/>
            </a:xfrm>
            <a:prstGeom prst="rightArrow">
              <a:avLst>
                <a:gd name="adj1" fmla="val 50000"/>
                <a:gd name="adj2" fmla="val 13125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517265" y="3983349"/>
              <a:ext cx="1630875" cy="769441"/>
            </a:xfrm>
            <a:prstGeom prst="rect">
              <a:avLst/>
            </a:prstGeom>
            <a:noFill/>
            <a:ln w="63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000" b="0" dirty="0">
                  <a:latin typeface="Calibri"/>
                </a:rPr>
                <a:t> is </a:t>
              </a:r>
              <a:r>
                <a:rPr lang="en-US" sz="2000" b="0" i="1" dirty="0">
                  <a:solidFill>
                    <a:srgbClr val="0000FF"/>
                  </a:solidFill>
                  <a:latin typeface="Calibri"/>
                </a:rPr>
                <a:t>probably </a:t>
              </a:r>
            </a:p>
            <a:p>
              <a:r>
                <a:rPr lang="en-US" sz="2000" b="0" dirty="0">
                  <a:latin typeface="Calibri"/>
                </a:rPr>
                <a:t>loop invariant</a:t>
              </a:r>
              <a:r>
                <a:rPr lang="en-US" b="0" dirty="0">
                  <a:latin typeface="Calibri"/>
                </a:rPr>
                <a:t> </a:t>
              </a:r>
            </a:p>
          </p:txBody>
        </p:sp>
        <p:pic>
          <p:nvPicPr>
            <p:cNvPr id="14" name="Picture 11" descr="MCj025437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3276600"/>
              <a:ext cx="882650" cy="496065"/>
            </a:xfrm>
            <a:prstGeom prst="rect">
              <a:avLst/>
            </a:prstGeom>
            <a:noFill/>
          </p:spPr>
        </p:pic>
      </p:grpSp>
      <p:grpSp>
        <p:nvGrpSpPr>
          <p:cNvPr id="19" name="Group 18"/>
          <p:cNvGrpSpPr/>
          <p:nvPr/>
        </p:nvGrpSpPr>
        <p:grpSpPr>
          <a:xfrm>
            <a:off x="5715000" y="2209800"/>
            <a:ext cx="3048000" cy="3276600"/>
            <a:chOff x="5715000" y="2209800"/>
            <a:chExt cx="3048000" cy="3276600"/>
          </a:xfrm>
        </p:grpSpPr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5715000" y="2209800"/>
              <a:ext cx="3048000" cy="32766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790890" y="2209800"/>
              <a:ext cx="2972110" cy="286232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= *a;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</a:t>
              </a:r>
              <a:r>
                <a:rPr lang="en-US" sz="2000" b="1" dirty="0" err="1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  <a:p>
              <a:r>
                <a:rPr lang="en-US" sz="20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&lt;verify, recover?&gt;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8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Speculative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EPIC Instruction sets</a:t>
            </a:r>
          </a:p>
          <a:p>
            <a:pPr lvl="1"/>
            <a:r>
              <a:rPr lang="en-US" dirty="0"/>
              <a:t>Support for speculative load/store instructions (e.g., Itanium)</a:t>
            </a:r>
          </a:p>
          <a:p>
            <a:r>
              <a:rPr lang="en-US" dirty="0">
                <a:solidFill>
                  <a:srgbClr val="0000FF"/>
                </a:solidFill>
              </a:rPr>
              <a:t>Speculative compiler optimizations</a:t>
            </a:r>
          </a:p>
          <a:p>
            <a:pPr lvl="1"/>
            <a:r>
              <a:rPr lang="en-US" dirty="0"/>
              <a:t>Dead store elimination, redundancy elimination, copy propagation, strength reduction, register promotion</a:t>
            </a:r>
          </a:p>
          <a:p>
            <a:r>
              <a:rPr lang="en-US" dirty="0">
                <a:solidFill>
                  <a:srgbClr val="0000FF"/>
                </a:solidFill>
              </a:rPr>
              <a:t>Thread-level speculation (TLS) </a:t>
            </a:r>
          </a:p>
          <a:p>
            <a:pPr lvl="1"/>
            <a:r>
              <a:rPr lang="en-US" dirty="0"/>
              <a:t>Hardware and compiler support for speculative parallel threads</a:t>
            </a:r>
          </a:p>
          <a:p>
            <a:r>
              <a:rPr lang="en-US" dirty="0">
                <a:solidFill>
                  <a:srgbClr val="0000FF"/>
                </a:solidFill>
              </a:rPr>
              <a:t>Transactional programming</a:t>
            </a:r>
          </a:p>
          <a:p>
            <a:pPr lvl="1"/>
            <a:r>
              <a:rPr lang="en-US" dirty="0"/>
              <a:t>Hardware and software support for speculative parallel transactions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algn="ctr">
              <a:buNone/>
            </a:pPr>
            <a:r>
              <a:rPr lang="en-GB" i="1" dirty="0">
                <a:solidFill>
                  <a:srgbClr val="0000FF"/>
                </a:solidFill>
              </a:rPr>
              <a:t>Heavy reliance on </a:t>
            </a:r>
            <a:r>
              <a:rPr lang="en-GB" i="1" dirty="0">
                <a:solidFill>
                  <a:srgbClr val="FF3399"/>
                </a:solidFill>
              </a:rPr>
              <a:t>detailed profile feedback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Many procedural languages have pointers</a:t>
            </a:r>
          </a:p>
          <a:p>
            <a:pPr lvl="1"/>
            <a:r>
              <a:rPr lang="en-US" dirty="0"/>
              <a:t>e.g., C or C++: </a:t>
            </a:r>
            <a:r>
              <a:rPr lang="en-US" dirty="0" err="1">
                <a:solidFill>
                  <a:srgbClr val="FF3399"/>
                </a:solidFill>
              </a:rPr>
              <a:t>int</a:t>
            </a:r>
            <a:r>
              <a:rPr lang="en-US" dirty="0">
                <a:solidFill>
                  <a:srgbClr val="FF3399"/>
                </a:solidFill>
              </a:rPr>
              <a:t> *p = &amp;x;</a:t>
            </a:r>
          </a:p>
          <a:p>
            <a:r>
              <a:rPr lang="en-US" dirty="0">
                <a:solidFill>
                  <a:srgbClr val="0000FF"/>
                </a:solidFill>
              </a:rPr>
              <a:t>Pointers are powerful and convenient</a:t>
            </a:r>
          </a:p>
          <a:p>
            <a:pPr lvl="1"/>
            <a:r>
              <a:rPr lang="en-US" dirty="0"/>
              <a:t>can build arbitrary data structures</a:t>
            </a:r>
          </a:p>
          <a:p>
            <a:r>
              <a:rPr lang="en-US" dirty="0">
                <a:solidFill>
                  <a:srgbClr val="0000FF"/>
                </a:solidFill>
              </a:rPr>
              <a:t>Pointers can also hinder compiler optimization</a:t>
            </a:r>
          </a:p>
          <a:p>
            <a:pPr lvl="1"/>
            <a:r>
              <a:rPr lang="en-US" dirty="0"/>
              <a:t>hard to know where pointers are pointing</a:t>
            </a:r>
          </a:p>
          <a:p>
            <a:pPr lvl="1"/>
            <a:r>
              <a:rPr lang="en-US" dirty="0"/>
              <a:t>must be conservative in their presence</a:t>
            </a:r>
          </a:p>
          <a:p>
            <a:r>
              <a:rPr lang="en-US" dirty="0">
                <a:solidFill>
                  <a:srgbClr val="0000FF"/>
                </a:solidFill>
              </a:rPr>
              <a:t>Has inspired much research</a:t>
            </a:r>
          </a:p>
          <a:p>
            <a:pPr lvl="1"/>
            <a:r>
              <a:rPr lang="en-US" dirty="0"/>
              <a:t>analyses to decide where pointers are pointing</a:t>
            </a:r>
          </a:p>
          <a:p>
            <a:pPr lvl="1"/>
            <a:r>
              <a:rPr lang="en-US" dirty="0"/>
              <a:t>many options and trade-offs</a:t>
            </a:r>
          </a:p>
          <a:p>
            <a:pPr lvl="1"/>
            <a:r>
              <a:rPr lang="en-US" dirty="0"/>
              <a:t>open problem: a scalable accurate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Quantify “Maybe”?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7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Estimate the potential benefit for speculating: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sz="1050" dirty="0"/>
          </a:p>
          <a:p>
            <a:pPr algn="ctr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Ideally “maybe” should be a </a:t>
            </a:r>
            <a:r>
              <a:rPr lang="en-US" dirty="0">
                <a:solidFill>
                  <a:srgbClr val="FF3399"/>
                </a:solidFill>
              </a:rPr>
              <a:t>probability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Picture 4" descr="MCj02373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1576388" cy="1600200"/>
          </a:xfrm>
          <a:prstGeom prst="rect">
            <a:avLst/>
          </a:prstGeom>
          <a:noFill/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029200" y="3733800"/>
            <a:ext cx="3505200" cy="1331913"/>
            <a:chOff x="3072" y="2880"/>
            <a:chExt cx="2208" cy="839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449683">
              <a:off x="3072" y="3191"/>
              <a:ext cx="672" cy="144"/>
            </a:xfrm>
            <a:prstGeom prst="rightArrow">
              <a:avLst>
                <a:gd name="adj1" fmla="val 50000"/>
                <a:gd name="adj2" fmla="val 116667"/>
              </a:avLst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3839" y="2880"/>
              <a:ext cx="1441" cy="839"/>
              <a:chOff x="3503" y="3090"/>
              <a:chExt cx="1441" cy="839"/>
            </a:xfrm>
          </p:grpSpPr>
          <p:pic>
            <p:nvPicPr>
              <p:cNvPr id="11" name="Picture 8" descr="MCBS01884_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00" y="3360"/>
                <a:ext cx="552" cy="555"/>
              </a:xfrm>
              <a:prstGeom prst="rect">
                <a:avLst/>
              </a:prstGeom>
              <a:noFill/>
            </p:spPr>
          </p:pic>
          <p:pic>
            <p:nvPicPr>
              <p:cNvPr id="12" name="Picture 9" descr="MCBS01886_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00" y="3360"/>
                <a:ext cx="567" cy="569"/>
              </a:xfrm>
              <a:prstGeom prst="rect">
                <a:avLst/>
              </a:prstGeom>
              <a:noFill/>
            </p:spPr>
          </p:pic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3503" y="3090"/>
                <a:ext cx="1441" cy="32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0">
                    <a:latin typeface="Stencil" pitchFamily="82" charset="0"/>
                  </a:rPr>
                  <a:t>Speculate?</a:t>
                </a:r>
              </a:p>
            </p:txBody>
          </p:sp>
        </p:grp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609600" y="3048000"/>
            <a:ext cx="2895600" cy="1295400"/>
            <a:chOff x="288" y="2448"/>
            <a:chExt cx="1824" cy="816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288" y="2448"/>
              <a:ext cx="1104" cy="81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Expected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speedup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00B050"/>
                  </a:solidFill>
                  <a:latin typeface="Calibri"/>
                </a:rPr>
                <a:t>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749664">
              <a:off x="1488" y="2928"/>
              <a:ext cx="624" cy="96"/>
            </a:xfrm>
            <a:prstGeom prst="rightArrow">
              <a:avLst>
                <a:gd name="adj1" fmla="val 50000"/>
                <a:gd name="adj2" fmla="val 1625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1371600" y="1752854"/>
            <a:ext cx="2057400" cy="2057146"/>
            <a:chOff x="768" y="1682"/>
            <a:chExt cx="1296" cy="1246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768" y="1682"/>
              <a:ext cx="1152" cy="670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Recovery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penalty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FF0000"/>
                  </a:solidFill>
                  <a:latin typeface="Calibri"/>
                </a:rPr>
                <a:t>unsuccessful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rot="3018922">
              <a:off x="1728" y="2592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3352800" y="1981200"/>
            <a:ext cx="1676400" cy="1600200"/>
            <a:chOff x="2016" y="1776"/>
            <a:chExt cx="1056" cy="1008"/>
          </a:xfrm>
        </p:grpSpPr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2016" y="1776"/>
              <a:ext cx="1056" cy="57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Overhead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for verify</a:t>
              </a: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 rot="5400000">
              <a:off x="2352" y="2544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5715000" y="1600200"/>
            <a:ext cx="1600200" cy="838200"/>
            <a:chOff x="3504" y="1296"/>
            <a:chExt cx="1008" cy="528"/>
          </a:xfrm>
        </p:grpSpPr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504" y="1440"/>
              <a:ext cx="576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800"/>
                <a:t>Maybe</a:t>
              </a:r>
              <a:endParaRPr lang="en-CA" sz="1800"/>
            </a:p>
          </p:txBody>
        </p:sp>
        <p:pic>
          <p:nvPicPr>
            <p:cNvPr id="28" name="Picture 26" descr="MCj0371076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14" y="1296"/>
              <a:ext cx="398" cy="528"/>
            </a:xfrm>
            <a:prstGeom prst="rect">
              <a:avLst/>
            </a:prstGeom>
            <a:noFill/>
          </p:spPr>
        </p:pic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08500" y="2286000"/>
            <a:ext cx="2425700" cy="1166813"/>
            <a:chOff x="2744" y="1968"/>
            <a:chExt cx="1528" cy="735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3120" y="1968"/>
              <a:ext cx="1152" cy="672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Probability</a:t>
              </a:r>
            </a:p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of success</a:t>
              </a:r>
              <a:endParaRPr lang="en-US" sz="1600" b="0" dirty="0">
                <a:solidFill>
                  <a:srgbClr val="FF3399"/>
                </a:solidFill>
                <a:latin typeface="Calibri"/>
              </a:endParaRPr>
            </a:p>
          </p:txBody>
        </p:sp>
        <p:sp>
          <p:nvSpPr>
            <p:cNvPr id="31" name="AutoShape 29"/>
            <p:cNvSpPr>
              <a:spLocks noChangeArrowheads="1"/>
            </p:cNvSpPr>
            <p:nvPr/>
          </p:nvSpPr>
          <p:spPr bwMode="auto">
            <a:xfrm rot="8193653">
              <a:off x="2744" y="2607"/>
              <a:ext cx="365" cy="96"/>
            </a:xfrm>
            <a:prstGeom prst="rightArrow">
              <a:avLst>
                <a:gd name="adj1" fmla="val 50000"/>
                <a:gd name="adj2" fmla="val 95052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48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34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92500"/>
          </a:bodyPr>
          <a:lstStyle/>
          <a:p>
            <a:r>
              <a:rPr lang="en-US" dirty="0"/>
              <a:t>Do pointers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pic>
        <p:nvPicPr>
          <p:cNvPr id="21" name="Picture 23" descr="MCj037108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1" y="3581400"/>
            <a:ext cx="1055688" cy="1219200"/>
          </a:xfrm>
          <a:prstGeom prst="rect">
            <a:avLst/>
          </a:prstGeom>
          <a:noFill/>
        </p:spPr>
      </p:pic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517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Potential advantage of Probabilistic Pointer Analysis:</a:t>
            </a:r>
          </a:p>
          <a:p>
            <a:pPr lvl="1"/>
            <a:r>
              <a:rPr lang="en-US" dirty="0"/>
              <a:t>it doesn’t need to be safe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32"/>
          <p:cNvGrpSpPr/>
          <p:nvPr/>
        </p:nvGrpSpPr>
        <p:grpSpPr>
          <a:xfrm>
            <a:off x="4267200" y="2209800"/>
            <a:ext cx="1600200" cy="1219200"/>
            <a:chOff x="4267200" y="2209800"/>
            <a:chExt cx="1600200" cy="12192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267200" y="2209800"/>
              <a:ext cx="1600200" cy="9906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Probabilistic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Analysis</a:t>
              </a:r>
            </a:p>
          </p:txBody>
        </p:sp>
      </p:grpSp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5675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PPA Research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Accurate points-to probability information</a:t>
            </a:r>
          </a:p>
          <a:p>
            <a:pPr lvl="1"/>
            <a:r>
              <a:rPr lang="en-US" dirty="0"/>
              <a:t>at every static pointer dereference</a:t>
            </a:r>
          </a:p>
          <a:p>
            <a:r>
              <a:rPr lang="en-US" dirty="0">
                <a:solidFill>
                  <a:srgbClr val="0000FF"/>
                </a:solidFill>
              </a:rPr>
              <a:t>Scalable analysis </a:t>
            </a:r>
          </a:p>
          <a:p>
            <a:pPr lvl="1"/>
            <a:r>
              <a:rPr lang="en-US" dirty="0"/>
              <a:t>Goal: entire SPEC integer benchmark suite</a:t>
            </a:r>
          </a:p>
          <a:p>
            <a:r>
              <a:rPr lang="en-US" dirty="0">
                <a:solidFill>
                  <a:srgbClr val="0000FF"/>
                </a:solidFill>
              </a:rPr>
              <a:t>Understand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scalability/accuracy tradeoff</a:t>
            </a:r>
          </a:p>
          <a:p>
            <a:pPr lvl="1"/>
            <a:r>
              <a:rPr lang="en-US" dirty="0"/>
              <a:t>through flexible static memory model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i="1" dirty="0">
                <a:solidFill>
                  <a:srgbClr val="0000FF"/>
                </a:solidFill>
              </a:rPr>
              <a:t>Improve our understanding of programs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9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Fixed</a:t>
            </a:r>
            <a:r>
              <a:rPr lang="en-US" dirty="0"/>
              <a:t>:</a:t>
            </a:r>
          </a:p>
          <a:p>
            <a:r>
              <a:rPr lang="en-US" dirty="0"/>
              <a:t> Bottom Up / Top Down Approach</a:t>
            </a:r>
          </a:p>
          <a:p>
            <a:r>
              <a:rPr lang="en-US" dirty="0"/>
              <a:t> Linear transfer functions (for scalability)</a:t>
            </a:r>
          </a:p>
          <a:p>
            <a:r>
              <a:rPr lang="en-US" dirty="0"/>
              <a:t> One-level context and flow sensitive</a:t>
            </a:r>
          </a:p>
          <a:p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Flexible</a:t>
            </a:r>
            <a:r>
              <a:rPr lang="en-US" dirty="0"/>
              <a:t>:</a:t>
            </a:r>
          </a:p>
          <a:p>
            <a:r>
              <a:rPr lang="en-US" dirty="0"/>
              <a:t>Edge profiling (or static prediction)</a:t>
            </a:r>
          </a:p>
          <a:p>
            <a:r>
              <a:rPr lang="en-US" dirty="0"/>
              <a:t>Safe (or unsafe)</a:t>
            </a:r>
          </a:p>
          <a:p>
            <a:r>
              <a:rPr lang="en-US" dirty="0"/>
              <a:t>Field sensitive (or field insensitive)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80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071257-D2F8-4A34-BA4A-2D8AD98282DF}" type="slidenum">
              <a:rPr lang="en-US"/>
              <a:pPr/>
              <a:t>35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98500"/>
          </a:xfrm>
        </p:spPr>
        <p:txBody>
          <a:bodyPr>
            <a:normAutofit fontScale="90000"/>
          </a:bodyPr>
          <a:lstStyle/>
          <a:p>
            <a:r>
              <a:rPr lang="en-US" dirty="0"/>
              <a:t>Traditional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79588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589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else(…)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79591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79592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79594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79595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6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7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9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0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1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2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3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79604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5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79607" name="Oval 23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8" name="Rectangle 24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9" name="Text Box 25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79610" name="Text Box 26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79611" name="Rectangle 27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12" name="Line 28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3" name="Line 29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4" name="Text Box 30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Definitely</a:t>
              </a:r>
              <a:endParaRPr lang="en-CA"/>
            </a:p>
          </p:txBody>
        </p:sp>
        <p:sp>
          <p:nvSpPr>
            <p:cNvPr id="579615" name="Text Box 31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Maybe</a:t>
              </a:r>
              <a:endParaRPr lang="en-CA"/>
            </a:p>
          </p:txBody>
        </p:sp>
        <p:sp>
          <p:nvSpPr>
            <p:cNvPr id="579616" name="Text Box 32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79617" name="Text Box 33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</p:grpSp>
      <p:sp>
        <p:nvSpPr>
          <p:cNvPr id="579618" name="AutoShape 34"/>
          <p:cNvSpPr>
            <a:spLocks noChangeArrowheads="1"/>
          </p:cNvSpPr>
          <p:nvPr/>
        </p:nvSpPr>
        <p:spPr bwMode="auto">
          <a:xfrm>
            <a:off x="4191000" y="5576367"/>
            <a:ext cx="4572000" cy="455065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000" dirty="0">
                <a:solidFill>
                  <a:srgbClr val="FF3399"/>
                </a:solidFill>
                <a:latin typeface="Calibri"/>
              </a:rPr>
              <a:t>Results are inconclusive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endParaRPr lang="en-GB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79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79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7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7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7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7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7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90" grpId="0" animBg="1"/>
      <p:bldP spid="579591" grpId="0" animBg="1"/>
      <p:bldP spid="579592" grpId="0" animBg="1"/>
      <p:bldP spid="579593" grpId="0" animBg="1"/>
      <p:bldP spid="579594" grpId="0" animBg="1"/>
      <p:bldP spid="579595" grpId="0" animBg="1"/>
      <p:bldP spid="579595" grpId="1" animBg="1"/>
      <p:bldP spid="579596" grpId="0" animBg="1"/>
      <p:bldP spid="579596" grpId="1" animBg="1"/>
      <p:bldP spid="579597" grpId="0" animBg="1"/>
      <p:bldP spid="579597" grpId="1" animBg="1"/>
      <p:bldP spid="579598" grpId="0" animBg="1"/>
      <p:bldP spid="579598" grpId="1" animBg="1"/>
      <p:bldP spid="579599" grpId="0" animBg="1"/>
      <p:bldP spid="579600" grpId="0" animBg="1"/>
      <p:bldP spid="579601" grpId="0" animBg="1"/>
      <p:bldP spid="579602" grpId="0" animBg="1"/>
      <p:bldP spid="579603" grpId="0" animBg="1"/>
      <p:bldP spid="579604" grpId="0" animBg="1"/>
      <p:bldP spid="579605" grpId="0" animBg="1"/>
      <p:bldP spid="5796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304BB3-68BE-4139-9BD5-DBF5EC159548}" type="slidenum">
              <a:rPr lang="en-US"/>
              <a:pPr/>
              <a:t>36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22300"/>
          </a:xfrm>
        </p:spPr>
        <p:txBody>
          <a:bodyPr>
            <a:normAutofit fontScale="90000"/>
          </a:bodyPr>
          <a:lstStyle/>
          <a:p>
            <a:r>
              <a:rPr lang="en-US" sz="4000"/>
              <a:t>Probabilistic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81636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37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81639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81640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81641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81642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81643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4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5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7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8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9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0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1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81652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3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4" name="Text Box 22"/>
          <p:cNvSpPr txBox="1">
            <a:spLocks noChangeArrowheads="1"/>
          </p:cNvSpPr>
          <p:nvPr/>
        </p:nvSpPr>
        <p:spPr bwMode="auto">
          <a:xfrm>
            <a:off x="1219200" y="2033588"/>
            <a:ext cx="259556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0.1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581655" name="Text Box 23"/>
          <p:cNvSpPr txBox="1">
            <a:spLocks noChangeArrowheads="1"/>
          </p:cNvSpPr>
          <p:nvPr/>
        </p:nvSpPr>
        <p:spPr bwMode="auto">
          <a:xfrm>
            <a:off x="1211263" y="2947988"/>
            <a:ext cx="259556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0.2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81657" name="Oval 25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8" name="Rectangle 26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9" name="Text Box 27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81660" name="Text Box 28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81661" name="Rectangle 29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662" name="Line 30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3" name="Line 31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4" name="Text Box 32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p = 1.0</a:t>
              </a:r>
              <a:endParaRPr lang="en-CA"/>
            </a:p>
          </p:txBody>
        </p:sp>
        <p:sp>
          <p:nvSpPr>
            <p:cNvPr id="581665" name="Text Box 33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0.0&lt;p&lt; 1.0</a:t>
              </a:r>
              <a:endParaRPr lang="en-CA"/>
            </a:p>
          </p:txBody>
        </p:sp>
        <p:sp>
          <p:nvSpPr>
            <p:cNvPr id="581666" name="Text Box 34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7" name="Text Box 35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8" name="Text Box 36"/>
            <p:cNvSpPr txBox="1">
              <a:spLocks noChangeArrowheads="1"/>
            </p:cNvSpPr>
            <p:nvPr/>
          </p:nvSpPr>
          <p:spPr bwMode="auto">
            <a:xfrm>
              <a:off x="4260" y="3508"/>
              <a:ext cx="204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581669" name="Text Box 37"/>
          <p:cNvSpPr txBox="1">
            <a:spLocks noChangeArrowheads="1"/>
          </p:cNvSpPr>
          <p:nvPr/>
        </p:nvSpPr>
        <p:spPr bwMode="auto">
          <a:xfrm>
            <a:off x="57435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0.1</a:t>
            </a:r>
          </a:p>
        </p:txBody>
      </p:sp>
      <p:sp>
        <p:nvSpPr>
          <p:cNvPr id="581670" name="Text Box 38"/>
          <p:cNvSpPr txBox="1">
            <a:spLocks noChangeArrowheads="1"/>
          </p:cNvSpPr>
          <p:nvPr/>
        </p:nvSpPr>
        <p:spPr bwMode="auto">
          <a:xfrm>
            <a:off x="51339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0">
                <a:latin typeface="Tahoma" pitchFamily="34" charset="0"/>
              </a:rPr>
              <a:t>0.9</a:t>
            </a:r>
          </a:p>
        </p:txBody>
      </p:sp>
      <p:sp>
        <p:nvSpPr>
          <p:cNvPr id="581671" name="Text Box 39"/>
          <p:cNvSpPr txBox="1">
            <a:spLocks noChangeArrowheads="1"/>
          </p:cNvSpPr>
          <p:nvPr/>
        </p:nvSpPr>
        <p:spPr bwMode="auto">
          <a:xfrm>
            <a:off x="6200775" y="3200400"/>
            <a:ext cx="6302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0.72</a:t>
            </a:r>
          </a:p>
        </p:txBody>
      </p:sp>
      <p:sp>
        <p:nvSpPr>
          <p:cNvPr id="581672" name="Text Box 40"/>
          <p:cNvSpPr txBox="1">
            <a:spLocks noChangeArrowheads="1"/>
          </p:cNvSpPr>
          <p:nvPr/>
        </p:nvSpPr>
        <p:spPr bwMode="auto">
          <a:xfrm>
            <a:off x="6248400" y="3976688"/>
            <a:ext cx="630238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0.08</a:t>
            </a:r>
          </a:p>
        </p:txBody>
      </p:sp>
      <p:sp>
        <p:nvSpPr>
          <p:cNvPr id="581673" name="Text Box 41"/>
          <p:cNvSpPr txBox="1">
            <a:spLocks noChangeArrowheads="1"/>
          </p:cNvSpPr>
          <p:nvPr/>
        </p:nvSpPr>
        <p:spPr bwMode="auto">
          <a:xfrm>
            <a:off x="6934200" y="3443288"/>
            <a:ext cx="5048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0.2</a:t>
            </a:r>
          </a:p>
        </p:txBody>
      </p:sp>
      <p:sp>
        <p:nvSpPr>
          <p:cNvPr id="581674" name="AutoShape 42"/>
          <p:cNvSpPr>
            <a:spLocks noChangeArrowheads="1"/>
          </p:cNvSpPr>
          <p:nvPr/>
        </p:nvSpPr>
        <p:spPr bwMode="auto">
          <a:xfrm>
            <a:off x="4267200" y="5622533"/>
            <a:ext cx="4419600" cy="362732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>
                <a:solidFill>
                  <a:srgbClr val="FF3399"/>
                </a:solidFill>
                <a:latin typeface="Calibri"/>
              </a:rPr>
              <a:t>Results provide more information</a:t>
            </a:r>
            <a:endParaRPr lang="en-GB" i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7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81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81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8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8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8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8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581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8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8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8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8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8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8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8" grpId="0" animBg="1"/>
      <p:bldP spid="581639" grpId="0" animBg="1"/>
      <p:bldP spid="581640" grpId="0" animBg="1"/>
      <p:bldP spid="581641" grpId="0" animBg="1"/>
      <p:bldP spid="581642" grpId="0" animBg="1"/>
      <p:bldP spid="581643" grpId="0" animBg="1"/>
      <p:bldP spid="581643" grpId="1" animBg="1"/>
      <p:bldP spid="581644" grpId="0" animBg="1"/>
      <p:bldP spid="581644" grpId="1" animBg="1"/>
      <p:bldP spid="581645" grpId="0" animBg="1"/>
      <p:bldP spid="581645" grpId="1" animBg="1"/>
      <p:bldP spid="581646" grpId="0" animBg="1"/>
      <p:bldP spid="581646" grpId="1" animBg="1"/>
      <p:bldP spid="581647" grpId="0" animBg="1"/>
      <p:bldP spid="581648" grpId="0" animBg="1"/>
      <p:bldP spid="581649" grpId="0" animBg="1"/>
      <p:bldP spid="581650" grpId="0" animBg="1"/>
      <p:bldP spid="581651" grpId="0" animBg="1"/>
      <p:bldP spid="581652" grpId="0" animBg="1"/>
      <p:bldP spid="581653" grpId="0" animBg="1"/>
      <p:bldP spid="581654" grpId="0"/>
      <p:bldP spid="581655" grpId="0"/>
      <p:bldP spid="581669" grpId="0"/>
      <p:bldP spid="581670" grpId="0"/>
      <p:bldP spid="581671" grpId="0"/>
      <p:bldP spid="581672" grpId="0"/>
      <p:bldP spid="581673" grpId="0"/>
      <p:bldP spid="58167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Pointer Analysis Results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Matrix-based, transfer function approach</a:t>
            </a:r>
          </a:p>
          <a:p>
            <a:pPr lvl="1"/>
            <a:r>
              <a:rPr lang="en-US" dirty="0"/>
              <a:t>SUIF/</a:t>
            </a:r>
            <a:r>
              <a:rPr lang="en-US" dirty="0" err="1"/>
              <a:t>Matlab</a:t>
            </a:r>
            <a:r>
              <a:rPr lang="en-US" dirty="0"/>
              <a:t> implementation</a:t>
            </a:r>
          </a:p>
          <a:p>
            <a:r>
              <a:rPr lang="en-US" dirty="0">
                <a:solidFill>
                  <a:srgbClr val="0000FF"/>
                </a:solidFill>
              </a:rPr>
              <a:t>Scales to the </a:t>
            </a:r>
            <a:r>
              <a:rPr lang="en-US" dirty="0" err="1">
                <a:solidFill>
                  <a:srgbClr val="0000FF"/>
                </a:solidFill>
              </a:rPr>
              <a:t>SPECint</a:t>
            </a:r>
            <a:r>
              <a:rPr lang="en-US" dirty="0">
                <a:solidFill>
                  <a:srgbClr val="0000FF"/>
                </a:solidFill>
              </a:rPr>
              <a:t> 95/2000 benchmarks</a:t>
            </a:r>
          </a:p>
          <a:p>
            <a:pPr lvl="1"/>
            <a:r>
              <a:rPr lang="en-US" dirty="0"/>
              <a:t>One-level context and flow sensitive</a:t>
            </a:r>
          </a:p>
          <a:p>
            <a:r>
              <a:rPr lang="en-US" dirty="0">
                <a:solidFill>
                  <a:srgbClr val="0000FF"/>
                </a:solidFill>
              </a:rPr>
              <a:t>As accurate as the most precise algorithms</a:t>
            </a:r>
          </a:p>
          <a:p>
            <a:r>
              <a:rPr lang="en-US" dirty="0"/>
              <a:t>Interesting result: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~90% of pointers tend to point to only one thing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78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Steensgarde</a:t>
            </a:r>
            <a:r>
              <a:rPr lang="en-US" dirty="0"/>
              <a:t>, Andersen, </a:t>
            </a:r>
            <a:r>
              <a:rPr lang="en-US" dirty="0" err="1"/>
              <a:t>Emami</a:t>
            </a:r>
            <a:endParaRPr lang="en-US" dirty="0"/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608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Basics: Aliases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variables are </a:t>
            </a:r>
            <a:r>
              <a:rPr lang="en-US" dirty="0">
                <a:solidFill>
                  <a:srgbClr val="FF3399"/>
                </a:solidFill>
              </a:rPr>
              <a:t>aliases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they </a:t>
            </a:r>
            <a:r>
              <a:rPr lang="en-US" dirty="0">
                <a:solidFill>
                  <a:srgbClr val="0000FF"/>
                </a:solidFill>
              </a:rPr>
              <a:t>reference the same memory location</a:t>
            </a:r>
          </a:p>
          <a:p>
            <a:r>
              <a:rPr lang="en-US" dirty="0"/>
              <a:t>More useful: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prove variables reference different location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6800" y="3962400"/>
            <a:ext cx="2185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x,y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*p = &amp;x;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*q = &amp;y;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*r = p;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**s = &amp;q;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66CB167-786A-46D1-B188-2FA7A067D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381" y="3958127"/>
            <a:ext cx="205861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Alias Sets ?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{x, *p, *r}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{y, *q, **s}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{q, *s}</a:t>
            </a: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FA832F4-B85E-4096-A02D-298294DD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10200"/>
            <a:ext cx="3749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solidFill>
                  <a:srgbClr val="009900"/>
                </a:solidFill>
              </a:rPr>
              <a:t>p and q point to different </a:t>
            </a:r>
            <a:r>
              <a:rPr lang="en-US" altLang="en-US" sz="2000" dirty="0" err="1">
                <a:solidFill>
                  <a:srgbClr val="009900"/>
                </a:solidFill>
              </a:rPr>
              <a:t>locs</a:t>
            </a:r>
            <a:endParaRPr lang="en-US" altLang="en-US" sz="2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2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Handy Representation: “Iteration Space”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647700"/>
          </a:xfrm>
        </p:spPr>
        <p:txBody>
          <a:bodyPr/>
          <a:lstStyle/>
          <a:p>
            <a:r>
              <a:rPr lang="en-US" sz="2000" dirty="0"/>
              <a:t>each position represents an iteration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A[i][j] = B[j][i];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87445" name="Group 40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87045" name="Line 5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87273" name="Group 233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87162" name="Group 12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87069" name="Group 29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0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70" name="Group 30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0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83" name="Group 43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0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96" name="Group 56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09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163" name="Group 123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87164" name="Group 124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165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9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0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3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4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5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6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77" name="Group 137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178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9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0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1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2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3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4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5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9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0" name="Group 150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19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5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8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9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0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1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2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203" name="Group 163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204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5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1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2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3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4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5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217" name="Group 177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87218" name="Oval 17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9" name="Oval 17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0" name="Oval 18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1" name="Oval 18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2" name="Oval 18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3" name="Oval 18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4" name="Oval 18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5" name="Oval 18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6" name="Oval 18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7" name="Oval 18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8" name="Oval 18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9" name="Oval 18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30" name="Group 190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87231" name="Oval 19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2" name="Oval 19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3" name="Oval 19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4" name="Oval 19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5" name="Oval 19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6" name="Oval 19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7" name="Oval 19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8" name="Oval 19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9" name="Oval 19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0" name="Oval 20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1" name="Oval 20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2" name="Oval 20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2612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Pointer Alias Analysis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Decide for </a:t>
            </a:r>
            <a:r>
              <a:rPr lang="en-US" dirty="0">
                <a:solidFill>
                  <a:srgbClr val="0000FF"/>
                </a:solidFill>
              </a:rPr>
              <a:t>every pair of pointers </a:t>
            </a:r>
            <a:r>
              <a:rPr lang="en-US" dirty="0"/>
              <a:t>at </a:t>
            </a:r>
            <a:r>
              <a:rPr lang="en-US" dirty="0">
                <a:solidFill>
                  <a:srgbClr val="0000FF"/>
                </a:solidFill>
              </a:rPr>
              <a:t>every program point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do they point to the same memory location?</a:t>
            </a:r>
          </a:p>
          <a:p>
            <a:r>
              <a:rPr lang="en-US" dirty="0"/>
              <a:t>A difficult problem</a:t>
            </a:r>
          </a:p>
          <a:p>
            <a:pPr lvl="1"/>
            <a:r>
              <a:rPr lang="en-US" dirty="0"/>
              <a:t>shown to be </a:t>
            </a:r>
            <a:r>
              <a:rPr lang="en-US" dirty="0" err="1">
                <a:solidFill>
                  <a:srgbClr val="0000FF"/>
                </a:solidFill>
              </a:rPr>
              <a:t>undecidable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by </a:t>
            </a:r>
            <a:r>
              <a:rPr lang="en-US" dirty="0" err="1"/>
              <a:t>Landi</a:t>
            </a:r>
            <a:r>
              <a:rPr lang="en-US" dirty="0"/>
              <a:t>, 1992</a:t>
            </a:r>
          </a:p>
          <a:p>
            <a:r>
              <a:rPr lang="en-US" dirty="0">
                <a:solidFill>
                  <a:srgbClr val="0000FF"/>
                </a:solidFill>
              </a:rPr>
              <a:t>Correctness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report all pairs of pointers which do/may alias</a:t>
            </a:r>
          </a:p>
          <a:p>
            <a:r>
              <a:rPr lang="en-US" dirty="0">
                <a:solidFill>
                  <a:srgbClr val="0000FF"/>
                </a:solidFill>
              </a:rPr>
              <a:t>Ambiguous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two pointers which </a:t>
            </a:r>
            <a:r>
              <a:rPr lang="en-US" dirty="0">
                <a:solidFill>
                  <a:srgbClr val="FF3399"/>
                </a:solidFill>
              </a:rPr>
              <a:t>may or may not </a:t>
            </a:r>
            <a:r>
              <a:rPr lang="en-US" dirty="0"/>
              <a:t>alias</a:t>
            </a:r>
          </a:p>
          <a:p>
            <a:r>
              <a:rPr lang="en-US" dirty="0">
                <a:solidFill>
                  <a:srgbClr val="0000FF"/>
                </a:solidFill>
              </a:rPr>
              <a:t>Accuracy/Precision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how few pairs of pointers</a:t>
            </a:r>
            <a:r>
              <a:rPr lang="en-US" dirty="0"/>
              <a:t> are reported while </a:t>
            </a:r>
            <a:r>
              <a:rPr lang="en-US" dirty="0">
                <a:solidFill>
                  <a:srgbClr val="FF3399"/>
                </a:solidFill>
              </a:rPr>
              <a:t>remaining correct</a:t>
            </a:r>
          </a:p>
          <a:p>
            <a:pPr lvl="1"/>
            <a:r>
              <a:rPr lang="en-US" dirty="0"/>
              <a:t>i.e., reduce ambiguity to improve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  <a:p>
            <a:pPr algn="ctr">
              <a:buFont typeface="Wingdings" pitchFamily="2" charset="2"/>
              <a:buNone/>
            </a:pPr>
            <a:r>
              <a:rPr lang="en-US" sz="2000" i="1" dirty="0"/>
              <a:t>(we will briefly discuss the first two next week)</a:t>
            </a:r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 &amp; 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Uses of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Basic compiler optimizations</a:t>
            </a:r>
          </a:p>
          <a:p>
            <a:pPr lvl="1"/>
            <a:r>
              <a:rPr lang="en-US" dirty="0"/>
              <a:t>register allocation, CSE, dead code elimination, live variables, instruction scheduling, loop invariant code motion, redundant load/store elimination</a:t>
            </a:r>
          </a:p>
          <a:p>
            <a:r>
              <a:rPr lang="en-US" dirty="0">
                <a:solidFill>
                  <a:srgbClr val="0000FF"/>
                </a:solidFill>
              </a:rPr>
              <a:t>Parallelization</a:t>
            </a:r>
          </a:p>
          <a:p>
            <a:pPr lvl="1"/>
            <a:r>
              <a:rPr lang="en-US" dirty="0"/>
              <a:t>instruction-level parallelism</a:t>
            </a:r>
          </a:p>
          <a:p>
            <a:pPr lvl="1"/>
            <a:r>
              <a:rPr lang="en-US" dirty="0"/>
              <a:t>thread-level parallelism</a:t>
            </a:r>
          </a:p>
          <a:p>
            <a:r>
              <a:rPr lang="en-US" dirty="0">
                <a:solidFill>
                  <a:srgbClr val="0000FF"/>
                </a:solidFill>
              </a:rPr>
              <a:t>Behavioral synthesis</a:t>
            </a:r>
          </a:p>
          <a:p>
            <a:pPr lvl="1"/>
            <a:r>
              <a:rPr lang="en-US" dirty="0"/>
              <a:t>automatically converting C-code into gates</a:t>
            </a:r>
          </a:p>
          <a:p>
            <a:r>
              <a:rPr lang="en-US" dirty="0">
                <a:solidFill>
                  <a:srgbClr val="0000FF"/>
                </a:solidFill>
              </a:rPr>
              <a:t>Error detection and program understanding</a:t>
            </a:r>
          </a:p>
          <a:p>
            <a:pPr lvl="1"/>
            <a:r>
              <a:rPr lang="en-US" dirty="0"/>
              <a:t>memory leaks, wild pointers, security holes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8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huge in </a:t>
            </a:r>
            <a:r>
              <a:rPr lang="en-US" dirty="0">
                <a:solidFill>
                  <a:srgbClr val="FF3399"/>
                </a:solidFill>
              </a:rPr>
              <a:t>space</a:t>
            </a:r>
            <a:r>
              <a:rPr lang="en-US" dirty="0"/>
              <a:t> and </a:t>
            </a:r>
            <a:r>
              <a:rPr lang="en-US" dirty="0">
                <a:solidFill>
                  <a:srgbClr val="FF3399"/>
                </a:solidFill>
              </a:rPr>
              <a:t>time</a:t>
            </a:r>
          </a:p>
          <a:p>
            <a:pPr lvl="1"/>
            <a:r>
              <a:rPr lang="en-US" dirty="0"/>
              <a:t>compare every pointer with every other pointer</a:t>
            </a:r>
          </a:p>
          <a:p>
            <a:pPr lvl="1"/>
            <a:r>
              <a:rPr lang="en-US" dirty="0"/>
              <a:t>at every program point</a:t>
            </a:r>
          </a:p>
          <a:p>
            <a:pPr lvl="1"/>
            <a:r>
              <a:rPr lang="en-US" dirty="0"/>
              <a:t>potentially considering all program paths to that point</a:t>
            </a:r>
          </a:p>
          <a:p>
            <a:r>
              <a:rPr lang="en-US" dirty="0">
                <a:solidFill>
                  <a:srgbClr val="0000FF"/>
                </a:solidFill>
              </a:rPr>
              <a:t>Scalability vs. accuracy trade-off</a:t>
            </a:r>
          </a:p>
          <a:p>
            <a:pPr lvl="1"/>
            <a:r>
              <a:rPr lang="en-US" dirty="0"/>
              <a:t>different analyses motivated for different purposes</a:t>
            </a:r>
          </a:p>
          <a:p>
            <a:pPr lvl="1"/>
            <a:r>
              <a:rPr lang="en-US" dirty="0"/>
              <a:t>many useful algorithms (adds to confusion)</a:t>
            </a:r>
          </a:p>
          <a:p>
            <a:r>
              <a:rPr lang="en-US" dirty="0">
                <a:solidFill>
                  <a:srgbClr val="0000FF"/>
                </a:solidFill>
              </a:rPr>
              <a:t>Coding corner cases</a:t>
            </a:r>
          </a:p>
          <a:p>
            <a:pPr lvl="1"/>
            <a:r>
              <a:rPr lang="en-US" dirty="0"/>
              <a:t>pointer arithmetic (*p++), casting, function pointers, long-jumps</a:t>
            </a:r>
          </a:p>
          <a:p>
            <a:r>
              <a:rPr lang="en-US" dirty="0">
                <a:solidFill>
                  <a:srgbClr val="0000FF"/>
                </a:solidFill>
              </a:rPr>
              <a:t>Whole program?</a:t>
            </a:r>
          </a:p>
          <a:p>
            <a:pPr lvl="1"/>
            <a:r>
              <a:rPr lang="en-US" dirty="0"/>
              <a:t>most algorithms require the entire program</a:t>
            </a:r>
          </a:p>
          <a:p>
            <a:pPr lvl="1"/>
            <a:r>
              <a:rPr lang="en-US" dirty="0"/>
              <a:t>library code?  optimizing at link-time only?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Analysis: Design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  <a:p>
            <a:r>
              <a:rPr lang="en-US" dirty="0"/>
              <a:t>Heap modeling</a:t>
            </a:r>
          </a:p>
          <a:p>
            <a:r>
              <a:rPr lang="en-US" dirty="0"/>
              <a:t>Aggregate modeling </a:t>
            </a:r>
          </a:p>
          <a:p>
            <a:r>
              <a:rPr lang="en-US" dirty="0"/>
              <a:t>Flow sensitivity</a:t>
            </a:r>
          </a:p>
          <a:p>
            <a:r>
              <a:rPr lang="en-US" dirty="0"/>
              <a:t>Context sensitivity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Representation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957148-933F-4904-80E4-CE31A5EC873A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14097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pointer</a:t>
            </a:r>
            <a:r>
              <a:rPr lang="en-US" altLang="en-US" sz="2800" dirty="0"/>
              <a:t> aliases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&lt;*a, b&gt;, &lt;*a, e&gt;, &lt;b, e&gt;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&lt;**a, c&gt;, &lt;**a, d&gt;, …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More precise, less efficient</a:t>
            </a:r>
          </a:p>
          <a:p>
            <a:pPr lvl="1">
              <a:lnSpc>
                <a:spcPct val="90000"/>
              </a:lnSpc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points-to</a:t>
            </a:r>
            <a:r>
              <a:rPr lang="en-US" altLang="en-US" sz="2800" dirty="0"/>
              <a:t> info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&lt;a, b&gt;, &lt;b, c&gt;, &lt;b, d&gt;,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&lt;e, c&gt;, &lt;e, d&gt;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Less precise, more efficient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Why?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9D1D1673-61DD-46D0-953E-226F14F90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272087"/>
            <a:ext cx="16367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a = &amp;b;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= &amp;c;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 = &amp;d;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e = b;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2B2CFC40-3131-4E6C-B693-5E8DCC40F93A}"/>
              </a:ext>
            </a:extLst>
          </p:cNvPr>
          <p:cNvGrpSpPr>
            <a:grpSpLocks/>
          </p:cNvGrpSpPr>
          <p:nvPr/>
        </p:nvGrpSpPr>
        <p:grpSpPr bwMode="auto">
          <a:xfrm>
            <a:off x="5121275" y="4103688"/>
            <a:ext cx="2743200" cy="1219200"/>
            <a:chOff x="2640" y="3168"/>
            <a:chExt cx="1728" cy="76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F9DD1BE4-B092-4DC9-9CA4-A57A97968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5" name="Oval 7">
              <a:extLst>
                <a:ext uri="{FF2B5EF4-FFF2-40B4-BE49-F238E27FC236}">
                  <a16:creationId xmlns:a16="http://schemas.microsoft.com/office/drawing/2014/main" id="{C8256867-0A5F-4A74-BB9E-B869BAE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6" name="Oval 8">
              <a:extLst>
                <a:ext uri="{FF2B5EF4-FFF2-40B4-BE49-F238E27FC236}">
                  <a16:creationId xmlns:a16="http://schemas.microsoft.com/office/drawing/2014/main" id="{21A7C72F-60C8-403A-8EE5-B8935AC6D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894EB7F9-0AE7-43E8-80D7-CA12C7611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6" y="3336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Oval 10">
              <a:extLst>
                <a:ext uri="{FF2B5EF4-FFF2-40B4-BE49-F238E27FC236}">
                  <a16:creationId xmlns:a16="http://schemas.microsoft.com/office/drawing/2014/main" id="{98F28331-0BD6-4DC0-848F-463E0669D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25D848BE-360F-4655-BD31-736141586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93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B352AABA-E827-404D-9AB1-A91E23373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E6D8A7F2-86CB-487D-B815-B2BB370BE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744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14">
              <a:extLst>
                <a:ext uri="{FF2B5EF4-FFF2-40B4-BE49-F238E27FC236}">
                  <a16:creationId xmlns:a16="http://schemas.microsoft.com/office/drawing/2014/main" id="{CE293601-AF41-4B4E-AB4A-21B7B760A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3408"/>
              <a:ext cx="336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EB9E07D0-647F-4547-B0CE-4EA2E0763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4" name="Oval 35">
            <a:extLst>
              <a:ext uri="{FF2B5EF4-FFF2-40B4-BE49-F238E27FC236}">
                <a16:creationId xmlns:a16="http://schemas.microsoft.com/office/drawing/2014/main" id="{763DC9CB-6FF3-425D-B7BB-E2E07FB5F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1458913"/>
            <a:ext cx="549275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E844155-6383-40BF-B88B-EEDCB7AF05B5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1433513"/>
            <a:ext cx="1539875" cy="1590675"/>
            <a:chOff x="4353" y="379"/>
            <a:chExt cx="970" cy="1002"/>
          </a:xfrm>
        </p:grpSpPr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3B4E6CC8-2DF4-47EE-A89D-A605AA40D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7" name="Oval 22">
              <a:extLst>
                <a:ext uri="{FF2B5EF4-FFF2-40B4-BE49-F238E27FC236}">
                  <a16:creationId xmlns:a16="http://schemas.microsoft.com/office/drawing/2014/main" id="{CE411132-6A9E-4AAF-8B40-F12C323F0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379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*a</a:t>
              </a:r>
            </a:p>
          </p:txBody>
        </p:sp>
        <p:sp>
          <p:nvSpPr>
            <p:cNvPr id="28" name="Oval 23">
              <a:extLst>
                <a:ext uri="{FF2B5EF4-FFF2-40B4-BE49-F238E27FC236}">
                  <a16:creationId xmlns:a16="http://schemas.microsoft.com/office/drawing/2014/main" id="{8CA4196A-5F29-4A14-A56B-3AD5C70E3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7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9" name="Line 32">
              <a:extLst>
                <a:ext uri="{FF2B5EF4-FFF2-40B4-BE49-F238E27FC236}">
                  <a16:creationId xmlns:a16="http://schemas.microsoft.com/office/drawing/2014/main" id="{BD462AAF-9658-4FBA-9785-B6EB0CE95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" y="1189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8">
              <a:extLst>
                <a:ext uri="{FF2B5EF4-FFF2-40B4-BE49-F238E27FC236}">
                  <a16:creationId xmlns:a16="http://schemas.microsoft.com/office/drawing/2014/main" id="{9F23FAED-60D6-41AC-BB80-0ED64F348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5" y="691"/>
              <a:ext cx="158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9">
              <a:extLst>
                <a:ext uri="{FF2B5EF4-FFF2-40B4-BE49-F238E27FC236}">
                  <a16:creationId xmlns:a16="http://schemas.microsoft.com/office/drawing/2014/main" id="{880BD064-52C4-48BF-BCE0-9621CB3E6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7" y="680"/>
              <a:ext cx="211" cy="37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2" name="Group 53">
            <a:extLst>
              <a:ext uri="{FF2B5EF4-FFF2-40B4-BE49-F238E27FC236}">
                <a16:creationId xmlns:a16="http://schemas.microsoft.com/office/drawing/2014/main" id="{8885856F-AA05-4965-9F6A-870E5F958DCE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1257300"/>
            <a:ext cx="1733550" cy="1854200"/>
            <a:chOff x="4184" y="1580"/>
            <a:chExt cx="1092" cy="1168"/>
          </a:xfrm>
        </p:grpSpPr>
        <p:sp>
          <p:nvSpPr>
            <p:cNvPr id="33" name="Oval 20">
              <a:extLst>
                <a:ext uri="{FF2B5EF4-FFF2-40B4-BE49-F238E27FC236}">
                  <a16:creationId xmlns:a16="http://schemas.microsoft.com/office/drawing/2014/main" id="{D1894C30-4961-417B-9846-57D79B685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412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d</a:t>
              </a:r>
            </a:p>
          </p:txBody>
        </p:sp>
        <p:sp>
          <p:nvSpPr>
            <p:cNvPr id="34" name="Oval 21">
              <a:extLst>
                <a:ext uri="{FF2B5EF4-FFF2-40B4-BE49-F238E27FC236}">
                  <a16:creationId xmlns:a16="http://schemas.microsoft.com/office/drawing/2014/main" id="{8AB1D750-3466-46AE-80F8-4C8BD0E7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4" y="2404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35" name="Oval 41">
              <a:extLst>
                <a:ext uri="{FF2B5EF4-FFF2-40B4-BE49-F238E27FC236}">
                  <a16:creationId xmlns:a16="http://schemas.microsoft.com/office/drawing/2014/main" id="{CB3243F8-F967-4332-8BA7-4EC8E1579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*b</a:t>
              </a:r>
            </a:p>
          </p:txBody>
        </p:sp>
        <p:sp>
          <p:nvSpPr>
            <p:cNvPr id="36" name="Oval 42">
              <a:extLst>
                <a:ext uri="{FF2B5EF4-FFF2-40B4-BE49-F238E27FC236}">
                  <a16:creationId xmlns:a16="http://schemas.microsoft.com/office/drawing/2014/main" id="{B9D13443-145B-4C61-9203-8A0DB1C8E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" y="158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**a</a:t>
              </a:r>
            </a:p>
          </p:txBody>
        </p:sp>
        <p:sp>
          <p:nvSpPr>
            <p:cNvPr id="37" name="Oval 43">
              <a:extLst>
                <a:ext uri="{FF2B5EF4-FFF2-40B4-BE49-F238E27FC236}">
                  <a16:creationId xmlns:a16="http://schemas.microsoft.com/office/drawing/2014/main" id="{064DA4A0-79B9-410F-AB73-BD74E7D8F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0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*e</a:t>
              </a:r>
            </a:p>
          </p:txBody>
        </p:sp>
        <p:sp>
          <p:nvSpPr>
            <p:cNvPr id="38" name="Line 44">
              <a:extLst>
                <a:ext uri="{FF2B5EF4-FFF2-40B4-BE49-F238E27FC236}">
                  <a16:creationId xmlns:a16="http://schemas.microsoft.com/office/drawing/2014/main" id="{01CE2EAD-807E-41F1-A02C-8A367AB66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2173"/>
              <a:ext cx="404" cy="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5">
              <a:extLst>
                <a:ext uri="{FF2B5EF4-FFF2-40B4-BE49-F238E27FC236}">
                  <a16:creationId xmlns:a16="http://schemas.microsoft.com/office/drawing/2014/main" id="{1041459F-B2F4-4A41-8D58-8E4A45C1F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8" y="1892"/>
              <a:ext cx="180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6">
              <a:extLst>
                <a:ext uri="{FF2B5EF4-FFF2-40B4-BE49-F238E27FC236}">
                  <a16:creationId xmlns:a16="http://schemas.microsoft.com/office/drawing/2014/main" id="{2C70A765-0AD2-4F63-9742-9425A7809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2" y="1881"/>
              <a:ext cx="237" cy="1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CA251A79-95FC-4243-9D59-3D923973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7" y="2310"/>
              <a:ext cx="126" cy="10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8">
              <a:extLst>
                <a:ext uri="{FF2B5EF4-FFF2-40B4-BE49-F238E27FC236}">
                  <a16:creationId xmlns:a16="http://schemas.microsoft.com/office/drawing/2014/main" id="{7E0B473C-C6F3-4713-9896-90DD61424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2" y="2300"/>
              <a:ext cx="49" cy="11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9">
              <a:extLst>
                <a:ext uri="{FF2B5EF4-FFF2-40B4-BE49-F238E27FC236}">
                  <a16:creationId xmlns:a16="http://schemas.microsoft.com/office/drawing/2014/main" id="{0A393F1F-635C-4DCE-89C5-049CC78D8E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14" y="1921"/>
              <a:ext cx="49" cy="49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50">
              <a:extLst>
                <a:ext uri="{FF2B5EF4-FFF2-40B4-BE49-F238E27FC236}">
                  <a16:creationId xmlns:a16="http://schemas.microsoft.com/office/drawing/2014/main" id="{11D452E1-5B8B-4770-9B0B-B7DA865C5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7" y="2240"/>
              <a:ext cx="277" cy="21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1">
              <a:extLst>
                <a:ext uri="{FF2B5EF4-FFF2-40B4-BE49-F238E27FC236}">
                  <a16:creationId xmlns:a16="http://schemas.microsoft.com/office/drawing/2014/main" id="{110B95DB-FEB0-4340-8663-057E37F8D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75" y="2251"/>
              <a:ext cx="431" cy="20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2">
              <a:extLst>
                <a:ext uri="{FF2B5EF4-FFF2-40B4-BE49-F238E27FC236}">
                  <a16:creationId xmlns:a16="http://schemas.microsoft.com/office/drawing/2014/main" id="{01DA4578-4BE3-4351-81B7-321423BA41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33" y="1892"/>
              <a:ext cx="220" cy="52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116428471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3474</Words>
  <Application>Microsoft Office PowerPoint</Application>
  <PresentationFormat>On-screen Show (4:3)</PresentationFormat>
  <Paragraphs>855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Calibri</vt:lpstr>
      <vt:lpstr>Courier New</vt:lpstr>
      <vt:lpstr>Garamond</vt:lpstr>
      <vt:lpstr>Stencil</vt:lpstr>
      <vt:lpstr>Tahoma</vt:lpstr>
      <vt:lpstr>Wingdings</vt:lpstr>
      <vt:lpstr>SAFARI_Template</vt:lpstr>
      <vt:lpstr>1_Edge</vt:lpstr>
      <vt:lpstr>Office Theme</vt:lpstr>
      <vt:lpstr>CSC D70:  Compiler Optimization Pointer Analysis</vt:lpstr>
      <vt:lpstr>PowerPoint Presentation</vt:lpstr>
      <vt:lpstr>Pros and Cons of Pointers</vt:lpstr>
      <vt:lpstr>Pointer Analysis Basics: Aliases</vt:lpstr>
      <vt:lpstr>The Pointer Alias Analysis Problem</vt:lpstr>
      <vt:lpstr>Many Uses of Pointer Analysis</vt:lpstr>
      <vt:lpstr>Challenges for Pointer Analysis</vt:lpstr>
      <vt:lpstr>Pointer Analysis: Design Options</vt:lpstr>
      <vt:lpstr>Alias Representation</vt:lpstr>
      <vt:lpstr>Heap Modeling Options</vt:lpstr>
      <vt:lpstr>Aggregate Modeling Options</vt:lpstr>
      <vt:lpstr>Flow Sensitivity Options</vt:lpstr>
      <vt:lpstr>Flow Sensitivity Example</vt:lpstr>
      <vt:lpstr>Context Sensitivity Options</vt:lpstr>
      <vt:lpstr>Pointer Alias Analysis Algorithms</vt:lpstr>
      <vt:lpstr>Address Taken</vt:lpstr>
      <vt:lpstr>Address Taken Example</vt:lpstr>
      <vt:lpstr>Andersen’s Algorithm</vt:lpstr>
      <vt:lpstr>Andersen Example</vt:lpstr>
      <vt:lpstr>Steensgaard’s Algorithm</vt:lpstr>
      <vt:lpstr>Steensgaard Example</vt:lpstr>
      <vt:lpstr>Example with Flow Sensitivity</vt:lpstr>
      <vt:lpstr>Pointer Analysis Using BDDs:  Binary Decision Diagrams</vt:lpstr>
      <vt:lpstr>Binary Decision Diagram (BDD)</vt:lpstr>
      <vt:lpstr>BDD-Based Pointer Analysis</vt:lpstr>
      <vt:lpstr>Probabilistic Pointer Analysis</vt:lpstr>
      <vt:lpstr>Pointer Analysis: Yes, No, &amp; Maybe</vt:lpstr>
      <vt:lpstr>Let’s Speculate</vt:lpstr>
      <vt:lpstr>Data Speculative Optimizations</vt:lpstr>
      <vt:lpstr>Can We Quantify “Maybe”?</vt:lpstr>
      <vt:lpstr>Conventional Pointer Analysis</vt:lpstr>
      <vt:lpstr>Probabilistic Pointer Analysis</vt:lpstr>
      <vt:lpstr>PPA Research Objectives</vt:lpstr>
      <vt:lpstr>Algorithm Design Choices</vt:lpstr>
      <vt:lpstr>Traditional Points-To Graph</vt:lpstr>
      <vt:lpstr>Probabilistic Points-To Graph</vt:lpstr>
      <vt:lpstr>Probabilistic Pointer Analysis Results Summary</vt:lpstr>
      <vt:lpstr>Pointer Analysis Summary</vt:lpstr>
      <vt:lpstr>CSC D70:  Compiler Optimization Memory Optimizations (Intro)</vt:lpstr>
      <vt:lpstr>Caches: A Quick Review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Scalars</vt:lpstr>
      <vt:lpstr>Structures and Pointers</vt:lpstr>
      <vt:lpstr>Arrays</vt:lpstr>
      <vt:lpstr>Handy Representation: “Iteration Space”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CSC D70:  Compiler Optimization Pointer Analysis &amp;  Memory Optimizations (Intro)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2019-03-07T20:02:05Z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